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3" r:id="rId1"/>
  </p:sldMasterIdLst>
  <p:notesMasterIdLst>
    <p:notesMasterId r:id="rId37"/>
  </p:notesMasterIdLst>
  <p:handoutMasterIdLst>
    <p:handoutMasterId r:id="rId38"/>
  </p:handoutMasterIdLst>
  <p:sldIdLst>
    <p:sldId id="292" r:id="rId2"/>
    <p:sldId id="258" r:id="rId3"/>
    <p:sldId id="275" r:id="rId4"/>
    <p:sldId id="276" r:id="rId5"/>
    <p:sldId id="277" r:id="rId6"/>
    <p:sldId id="302" r:id="rId7"/>
    <p:sldId id="303" r:id="rId8"/>
    <p:sldId id="309" r:id="rId9"/>
    <p:sldId id="315" r:id="rId10"/>
    <p:sldId id="304" r:id="rId11"/>
    <p:sldId id="306" r:id="rId12"/>
    <p:sldId id="308" r:id="rId13"/>
    <p:sldId id="307" r:id="rId14"/>
    <p:sldId id="310" r:id="rId15"/>
    <p:sldId id="311" r:id="rId16"/>
    <p:sldId id="312" r:id="rId17"/>
    <p:sldId id="313" r:id="rId18"/>
    <p:sldId id="314" r:id="rId19"/>
    <p:sldId id="263" r:id="rId20"/>
    <p:sldId id="293" r:id="rId21"/>
    <p:sldId id="294" r:id="rId22"/>
    <p:sldId id="264" r:id="rId23"/>
    <p:sldId id="285" r:id="rId24"/>
    <p:sldId id="259" r:id="rId25"/>
    <p:sldId id="266" r:id="rId26"/>
    <p:sldId id="260" r:id="rId27"/>
    <p:sldId id="295" r:id="rId28"/>
    <p:sldId id="296" r:id="rId29"/>
    <p:sldId id="297" r:id="rId30"/>
    <p:sldId id="298" r:id="rId31"/>
    <p:sldId id="299" r:id="rId32"/>
    <p:sldId id="300" r:id="rId33"/>
    <p:sldId id="301" r:id="rId34"/>
    <p:sldId id="272" r:id="rId35"/>
    <p:sldId id="262" r:id="rId36"/>
  </p:sldIdLst>
  <p:sldSz cx="9144000" cy="6858000" type="screen4x3"/>
  <p:notesSz cx="6854825" cy="90836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FFCC00"/>
    <a:srgbClr val="FF0000"/>
    <a:srgbClr val="FF9900"/>
    <a:srgbClr val="33CC33"/>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p:normalViewPr>
  <p:slideViewPr>
    <p:cSldViewPr>
      <p:cViewPr varScale="1">
        <p:scale>
          <a:sx n="56" d="100"/>
          <a:sy n="56" d="100"/>
        </p:scale>
        <p:origin x="-102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74" tIns="45537" rIns="91074" bIns="45537" numCol="1" anchor="t" anchorCtr="0" compatLnSpc="1">
            <a:prstTxWarp prst="textNoShape">
              <a:avLst/>
            </a:prstTxWarp>
          </a:bodyPr>
          <a:lstStyle>
            <a:lvl1pPr defTabSz="911225">
              <a:defRPr sz="1200" smtClean="0">
                <a:latin typeface="Times New Roman" pitchFamily="18" charset="0"/>
              </a:defRPr>
            </a:lvl1pPr>
          </a:lstStyle>
          <a:p>
            <a:pPr>
              <a:defRPr/>
            </a:pPr>
            <a:endParaRPr lang="en-US"/>
          </a:p>
        </p:txBody>
      </p:sp>
      <p:sp>
        <p:nvSpPr>
          <p:cNvPr id="37891" name="Rectangle 3"/>
          <p:cNvSpPr>
            <a:spLocks noGrp="1" noChangeArrowheads="1"/>
          </p:cNvSpPr>
          <p:nvPr>
            <p:ph type="dt" sz="quarter" idx="1"/>
          </p:nvPr>
        </p:nvSpPr>
        <p:spPr bwMode="auto">
          <a:xfrm>
            <a:off x="3884613" y="0"/>
            <a:ext cx="29702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74" tIns="45537" rIns="91074" bIns="45537" numCol="1" anchor="t" anchorCtr="0" compatLnSpc="1">
            <a:prstTxWarp prst="textNoShape">
              <a:avLst/>
            </a:prstTxWarp>
          </a:bodyPr>
          <a:lstStyle>
            <a:lvl1pPr algn="r" defTabSz="911225">
              <a:defRPr sz="1200" smtClean="0">
                <a:latin typeface="Times New Roman" pitchFamily="18" charset="0"/>
              </a:defRPr>
            </a:lvl1pPr>
          </a:lstStyle>
          <a:p>
            <a:pPr>
              <a:defRPr/>
            </a:pPr>
            <a:endParaRPr lang="en-US"/>
          </a:p>
        </p:txBody>
      </p:sp>
      <p:sp>
        <p:nvSpPr>
          <p:cNvPr id="37892" name="Rectangle 4"/>
          <p:cNvSpPr>
            <a:spLocks noGrp="1" noChangeArrowheads="1"/>
          </p:cNvSpPr>
          <p:nvPr>
            <p:ph type="ftr" sz="quarter" idx="2"/>
          </p:nvPr>
        </p:nvSpPr>
        <p:spPr bwMode="auto">
          <a:xfrm>
            <a:off x="0" y="8629650"/>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74" tIns="45537" rIns="91074" bIns="45537" numCol="1" anchor="b" anchorCtr="0" compatLnSpc="1">
            <a:prstTxWarp prst="textNoShape">
              <a:avLst/>
            </a:prstTxWarp>
          </a:bodyPr>
          <a:lstStyle>
            <a:lvl1pPr defTabSz="911225">
              <a:defRPr sz="1200" smtClean="0">
                <a:latin typeface="Times New Roman" pitchFamily="18" charset="0"/>
              </a:defRPr>
            </a:lvl1pPr>
          </a:lstStyle>
          <a:p>
            <a:pPr>
              <a:defRPr/>
            </a:pPr>
            <a:endParaRPr lang="en-US"/>
          </a:p>
        </p:txBody>
      </p:sp>
      <p:sp>
        <p:nvSpPr>
          <p:cNvPr id="37893" name="Rectangle 5"/>
          <p:cNvSpPr>
            <a:spLocks noGrp="1" noChangeArrowheads="1"/>
          </p:cNvSpPr>
          <p:nvPr>
            <p:ph type="sldNum" sz="quarter" idx="3"/>
          </p:nvPr>
        </p:nvSpPr>
        <p:spPr bwMode="auto">
          <a:xfrm>
            <a:off x="3884613" y="8629650"/>
            <a:ext cx="29702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74" tIns="45537" rIns="91074" bIns="45537" numCol="1" anchor="b" anchorCtr="0" compatLnSpc="1">
            <a:prstTxWarp prst="textNoShape">
              <a:avLst/>
            </a:prstTxWarp>
          </a:bodyPr>
          <a:lstStyle>
            <a:lvl1pPr algn="r" defTabSz="911225">
              <a:defRPr sz="1200" smtClean="0">
                <a:latin typeface="Times New Roman" pitchFamily="18" charset="0"/>
              </a:defRPr>
            </a:lvl1pPr>
          </a:lstStyle>
          <a:p>
            <a:pPr>
              <a:defRPr/>
            </a:pPr>
            <a:fld id="{A5AB88CB-86E8-4ACE-A99E-D36A80A87010}" type="slidenum">
              <a:rPr lang="en-US"/>
              <a:pPr>
                <a:defRPr/>
              </a:pPr>
              <a:t>‹#›</a:t>
            </a:fld>
            <a:endParaRPr lang="en-US"/>
          </a:p>
        </p:txBody>
      </p:sp>
    </p:spTree>
    <p:extLst>
      <p:ext uri="{BB962C8B-B14F-4D97-AF65-F5344CB8AC3E}">
        <p14:creationId xmlns:p14="http://schemas.microsoft.com/office/powerpoint/2010/main" val="1461705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Times New Roman" pitchFamily="18" charset="0"/>
              </a:defRPr>
            </a:lvl1pPr>
          </a:lstStyle>
          <a:p>
            <a:pPr>
              <a:defRPr/>
            </a:pPr>
            <a:endParaRPr lang="en-US"/>
          </a:p>
        </p:txBody>
      </p:sp>
      <p:sp>
        <p:nvSpPr>
          <p:cNvPr id="70659" name="Rectangle 3"/>
          <p:cNvSpPr>
            <a:spLocks noGrp="1" noChangeArrowheads="1"/>
          </p:cNvSpPr>
          <p:nvPr>
            <p:ph type="dt" idx="1"/>
          </p:nvPr>
        </p:nvSpPr>
        <p:spPr bwMode="auto">
          <a:xfrm>
            <a:off x="3883025" y="0"/>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Times New Roman" pitchFamily="18"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1155700" y="681038"/>
            <a:ext cx="4543425" cy="34067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61" name="Rectangle 5"/>
          <p:cNvSpPr>
            <a:spLocks noGrp="1" noChangeArrowheads="1"/>
          </p:cNvSpPr>
          <p:nvPr>
            <p:ph type="body" sz="quarter" idx="3"/>
          </p:nvPr>
        </p:nvSpPr>
        <p:spPr bwMode="auto">
          <a:xfrm>
            <a:off x="685800" y="4314825"/>
            <a:ext cx="5483225" cy="40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0662" name="Rectangle 6"/>
          <p:cNvSpPr>
            <a:spLocks noGrp="1" noChangeArrowheads="1"/>
          </p:cNvSpPr>
          <p:nvPr>
            <p:ph type="ftr" sz="quarter" idx="4"/>
          </p:nvPr>
        </p:nvSpPr>
        <p:spPr bwMode="auto">
          <a:xfrm>
            <a:off x="0" y="8628063"/>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Times New Roman" pitchFamily="18" charset="0"/>
              </a:defRPr>
            </a:lvl1pPr>
          </a:lstStyle>
          <a:p>
            <a:pPr>
              <a:defRPr/>
            </a:pPr>
            <a:endParaRPr lang="en-US"/>
          </a:p>
        </p:txBody>
      </p:sp>
      <p:sp>
        <p:nvSpPr>
          <p:cNvPr id="70663" name="Rectangle 7"/>
          <p:cNvSpPr>
            <a:spLocks noGrp="1" noChangeArrowheads="1"/>
          </p:cNvSpPr>
          <p:nvPr>
            <p:ph type="sldNum" sz="quarter" idx="5"/>
          </p:nvPr>
        </p:nvSpPr>
        <p:spPr bwMode="auto">
          <a:xfrm>
            <a:off x="3883025" y="8628063"/>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atin typeface="Times New Roman" pitchFamily="18" charset="0"/>
              </a:defRPr>
            </a:lvl1pPr>
          </a:lstStyle>
          <a:p>
            <a:pPr>
              <a:defRPr/>
            </a:pPr>
            <a:fld id="{6A88F7EA-F386-4510-A55E-2ED328F2E929}" type="slidenum">
              <a:rPr lang="en-US"/>
              <a:pPr>
                <a:defRPr/>
              </a:pPr>
              <a:t>‹#›</a:t>
            </a:fld>
            <a:endParaRPr lang="en-US"/>
          </a:p>
        </p:txBody>
      </p:sp>
    </p:spTree>
    <p:extLst>
      <p:ext uri="{BB962C8B-B14F-4D97-AF65-F5344CB8AC3E}">
        <p14:creationId xmlns:p14="http://schemas.microsoft.com/office/powerpoint/2010/main" val="19898229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F3BDE5C-22BC-445E-B4F9-63B6E979E0DB}" type="slidenum">
              <a:rPr lang="en-US">
                <a:latin typeface="Times New Roman" charset="0"/>
              </a:rPr>
              <a:pPr/>
              <a:t>1</a:t>
            </a:fld>
            <a:endParaRPr lang="en-US">
              <a:latin typeface="Times New Roman" charset="0"/>
            </a:endParaRPr>
          </a:p>
        </p:txBody>
      </p:sp>
      <p:sp>
        <p:nvSpPr>
          <p:cNvPr id="32771" name="Rectangle 2"/>
          <p:cNvSpPr>
            <a:spLocks noGrp="1" noRot="1" noChangeAspect="1" noChangeArrowheads="1" noTextEdit="1"/>
          </p:cNvSpPr>
          <p:nvPr>
            <p:ph type="sldImg"/>
          </p:nvPr>
        </p:nvSpPr>
        <p:spPr>
          <a:xfrm>
            <a:off x="1157288" y="681038"/>
            <a:ext cx="4541837" cy="3406775"/>
          </a:xfrm>
          <a:ln/>
        </p:spPr>
      </p:sp>
      <p:sp>
        <p:nvSpPr>
          <p:cNvPr id="32772" name="Rectangle 3"/>
          <p:cNvSpPr>
            <a:spLocks noGrp="1" noChangeArrowheads="1"/>
          </p:cNvSpPr>
          <p:nvPr>
            <p:ph type="body" idx="1"/>
          </p:nvPr>
        </p:nvSpPr>
        <p:spPr>
          <a:noFill/>
        </p:spPr>
        <p:txBody>
          <a:bodyPr/>
          <a:lstStyle/>
          <a:p>
            <a:r>
              <a:rPr lang="en-US" smtClean="0">
                <a:latin typeface="Times New Roman" charset="0"/>
              </a:rPr>
              <a:t>Lecture slides by Lawrie Brown for “Cryptography and Network Security”, 4/e, by William Stallings, Chapter 1 “Introduction”.</a:t>
            </a:r>
            <a:endParaRPr lang="en-AU" smtClean="0">
              <a:latin typeface="Times New Roman" charset="0"/>
            </a:endParaRPr>
          </a:p>
          <a:p>
            <a:endParaRPr lang="en-US" smtClean="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p:spPr>
        <p:txBody>
          <a:bodyPr/>
          <a:lstStyle/>
          <a:p>
            <a:endParaRPr lang="en-US" smtClean="0">
              <a:latin typeface="Times New Roman" charset="0"/>
            </a:endParaRPr>
          </a:p>
        </p:txBody>
      </p:sp>
      <p:sp>
        <p:nvSpPr>
          <p:cNvPr id="3994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2106A95-AB20-473C-894E-B2C3990EC89C}" type="slidenum">
              <a:rPr lang="en-US">
                <a:latin typeface="Times New Roman" charset="0"/>
              </a:rPr>
              <a:pPr/>
              <a:t>11</a:t>
            </a:fld>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endParaRPr lang="en-US" smtClean="0">
              <a:latin typeface="Times New Roman" charset="0"/>
            </a:endParaRPr>
          </a:p>
        </p:txBody>
      </p:sp>
      <p:sp>
        <p:nvSpPr>
          <p:cNvPr id="4096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3A115E7-2AEA-4558-8387-69CB05ABC44F}" type="slidenum">
              <a:rPr lang="en-US">
                <a:latin typeface="Times New Roman" charset="0"/>
              </a:rPr>
              <a:pPr/>
              <a:t>12</a:t>
            </a:fld>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p:spPr>
        <p:txBody>
          <a:bodyPr/>
          <a:lstStyle/>
          <a:p>
            <a:endParaRPr lang="en-US" smtClean="0">
              <a:latin typeface="Times New Roman" charset="0"/>
            </a:endParaRPr>
          </a:p>
        </p:txBody>
      </p:sp>
      <p:sp>
        <p:nvSpPr>
          <p:cNvPr id="4198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8C3DB27-6987-4486-A491-D6E0D22EB4D3}" type="slidenum">
              <a:rPr lang="en-US">
                <a:latin typeface="Times New Roman" charset="0"/>
              </a:rPr>
              <a:pPr/>
              <a:t>13</a:t>
            </a:fld>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A88F7EA-F386-4510-A55E-2ED328F2E929}" type="slidenum">
              <a:rPr lang="en-US" smtClean="0"/>
              <a:pPr>
                <a:defRPr/>
              </a:pPr>
              <a:t>14</a:t>
            </a:fld>
            <a:endParaRPr lang="en-US"/>
          </a:p>
        </p:txBody>
      </p:sp>
    </p:spTree>
    <p:extLst>
      <p:ext uri="{BB962C8B-B14F-4D97-AF65-F5344CB8AC3E}">
        <p14:creationId xmlns:p14="http://schemas.microsoft.com/office/powerpoint/2010/main" val="2033950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9E188D-C305-4363-A044-5E371B3701AD}" type="slidenum">
              <a:rPr lang="en-US" smtClean="0"/>
              <a:pPr/>
              <a:t>15</a:t>
            </a:fld>
            <a:endParaRPr lang="en-US"/>
          </a:p>
        </p:txBody>
      </p:sp>
    </p:spTree>
    <p:extLst>
      <p:ext uri="{BB962C8B-B14F-4D97-AF65-F5344CB8AC3E}">
        <p14:creationId xmlns:p14="http://schemas.microsoft.com/office/powerpoint/2010/main" val="182562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9E188D-C305-4363-A044-5E371B3701AD}" type="slidenum">
              <a:rPr lang="en-US" smtClean="0"/>
              <a:pPr/>
              <a:t>16</a:t>
            </a:fld>
            <a:endParaRPr lang="en-US"/>
          </a:p>
        </p:txBody>
      </p:sp>
    </p:spTree>
    <p:extLst>
      <p:ext uri="{BB962C8B-B14F-4D97-AF65-F5344CB8AC3E}">
        <p14:creationId xmlns:p14="http://schemas.microsoft.com/office/powerpoint/2010/main" val="396668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9E188D-C305-4363-A044-5E371B3701AD}" type="slidenum">
              <a:rPr lang="en-US" smtClean="0"/>
              <a:pPr/>
              <a:t>17</a:t>
            </a:fld>
            <a:endParaRPr lang="en-US"/>
          </a:p>
        </p:txBody>
      </p:sp>
    </p:spTree>
    <p:extLst>
      <p:ext uri="{BB962C8B-B14F-4D97-AF65-F5344CB8AC3E}">
        <p14:creationId xmlns:p14="http://schemas.microsoft.com/office/powerpoint/2010/main" val="3117180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9E188D-C305-4363-A044-5E371B3701AD}" type="slidenum">
              <a:rPr lang="en-US" smtClean="0"/>
              <a:pPr/>
              <a:t>18</a:t>
            </a:fld>
            <a:endParaRPr lang="en-US"/>
          </a:p>
        </p:txBody>
      </p:sp>
    </p:spTree>
    <p:extLst>
      <p:ext uri="{BB962C8B-B14F-4D97-AF65-F5344CB8AC3E}">
        <p14:creationId xmlns:p14="http://schemas.microsoft.com/office/powerpoint/2010/main" val="179849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endParaRPr lang="en-US" smtClean="0">
              <a:latin typeface="Times New Roman" charset="0"/>
            </a:endParaRPr>
          </a:p>
        </p:txBody>
      </p:sp>
      <p:sp>
        <p:nvSpPr>
          <p:cNvPr id="4301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83C71BA-B36B-4417-9C8D-7FFAF47711AD}" type="slidenum">
              <a:rPr lang="en-US">
                <a:latin typeface="Times New Roman" charset="0"/>
              </a:rPr>
              <a:pPr/>
              <a:t>19</a:t>
            </a:fld>
            <a:endParaRPr lang="en-US">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p:spPr>
        <p:txBody>
          <a:bodyPr/>
          <a:lstStyle/>
          <a:p>
            <a:endParaRPr lang="en-US" smtClean="0">
              <a:latin typeface="Times New Roman" charset="0"/>
            </a:endParaRPr>
          </a:p>
        </p:txBody>
      </p:sp>
      <p:sp>
        <p:nvSpPr>
          <p:cNvPr id="4403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AECE962-E84D-4D9F-8012-6D7E43C3C2A5}" type="slidenum">
              <a:rPr lang="en-US">
                <a:latin typeface="Times New Roman" charset="0"/>
              </a:rPr>
              <a:pPr/>
              <a:t>20</a:t>
            </a:fld>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B44908B-3C05-46B9-B77E-C0E167352D8C}" type="slidenum">
              <a:rPr lang="en-US">
                <a:latin typeface="Times New Roman" charset="0"/>
              </a:rPr>
              <a:pPr/>
              <a:t>2</a:t>
            </a:fld>
            <a:endParaRPr lang="en-US">
              <a:latin typeface="Times New Roman"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endParaRPr lang="en-US" smtClean="0">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p:spPr>
        <p:txBody>
          <a:bodyPr/>
          <a:lstStyle/>
          <a:p>
            <a:endParaRPr lang="en-US" smtClean="0">
              <a:latin typeface="Times New Roman" charset="0"/>
            </a:endParaRPr>
          </a:p>
        </p:txBody>
      </p:sp>
      <p:sp>
        <p:nvSpPr>
          <p:cNvPr id="4506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5AD29AC-F5F9-4274-9259-27F9C32C6AD6}" type="slidenum">
              <a:rPr lang="en-US">
                <a:latin typeface="Times New Roman" charset="0"/>
              </a:rPr>
              <a:pPr/>
              <a:t>21</a:t>
            </a:fld>
            <a:endParaRPr lang="en-US">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p:spPr>
        <p:txBody>
          <a:bodyPr/>
          <a:lstStyle/>
          <a:p>
            <a:endParaRPr lang="en-US" smtClean="0">
              <a:latin typeface="Times New Roman" charset="0"/>
            </a:endParaRPr>
          </a:p>
        </p:txBody>
      </p:sp>
      <p:sp>
        <p:nvSpPr>
          <p:cNvPr id="4608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4206713-840D-4CB0-9711-4675848CCA91}" type="slidenum">
              <a:rPr lang="en-US">
                <a:latin typeface="Times New Roman" charset="0"/>
              </a:rPr>
              <a:pPr/>
              <a:t>22</a:t>
            </a:fld>
            <a:endParaRPr lang="en-US">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p:spPr>
        <p:txBody>
          <a:bodyPr/>
          <a:lstStyle/>
          <a:p>
            <a:endParaRPr lang="en-US" smtClean="0">
              <a:latin typeface="Times New Roman" charset="0"/>
            </a:endParaRPr>
          </a:p>
        </p:txBody>
      </p:sp>
      <p:sp>
        <p:nvSpPr>
          <p:cNvPr id="4710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3441459-EC54-4653-A87A-DECC7DDE8D5B}" type="slidenum">
              <a:rPr lang="en-US">
                <a:latin typeface="Times New Roman" charset="0"/>
              </a:rPr>
              <a:pPr/>
              <a:t>23</a:t>
            </a:fld>
            <a:endParaRPr 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endParaRPr lang="en-US" smtClean="0">
              <a:latin typeface="Times New Roman" charset="0"/>
            </a:endParaRPr>
          </a:p>
        </p:txBody>
      </p:sp>
      <p:sp>
        <p:nvSpPr>
          <p:cNvPr id="4813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7D3F552-6087-40A8-9C59-9ABC050464ED}" type="slidenum">
              <a:rPr lang="en-US">
                <a:latin typeface="Times New Roman" charset="0"/>
              </a:rPr>
              <a:pPr/>
              <a:t>24</a:t>
            </a:fld>
            <a:endParaRPr 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endParaRPr lang="en-US" smtClean="0">
              <a:latin typeface="Times New Roman" charset="0"/>
            </a:endParaRPr>
          </a:p>
        </p:txBody>
      </p:sp>
      <p:sp>
        <p:nvSpPr>
          <p:cNvPr id="4915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F29F561-6013-4952-A807-D1B990E12A79}" type="slidenum">
              <a:rPr lang="en-US">
                <a:latin typeface="Times New Roman" charset="0"/>
              </a:rPr>
              <a:pPr/>
              <a:t>25</a:t>
            </a:fld>
            <a:endParaRPr lang="en-US">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endParaRPr lang="en-US" smtClean="0">
              <a:latin typeface="Times New Roman" charset="0"/>
            </a:endParaRPr>
          </a:p>
        </p:txBody>
      </p:sp>
      <p:sp>
        <p:nvSpPr>
          <p:cNvPr id="5018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16D1309-9202-41DC-A1BE-E6B41351A8CF}" type="slidenum">
              <a:rPr lang="en-US">
                <a:latin typeface="Times New Roman" charset="0"/>
              </a:rPr>
              <a:pPr/>
              <a:t>26</a:t>
            </a:fld>
            <a:endParaRPr lang="en-US">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p:spPr>
        <p:txBody>
          <a:bodyPr/>
          <a:lstStyle/>
          <a:p>
            <a:endParaRPr lang="en-US" smtClean="0">
              <a:latin typeface="Times New Roman" charset="0"/>
            </a:endParaRPr>
          </a:p>
        </p:txBody>
      </p:sp>
      <p:sp>
        <p:nvSpPr>
          <p:cNvPr id="5222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1DA3416-6DC3-4DA2-9D4D-DDE4DE527DB6}" type="slidenum">
              <a:rPr lang="en-US">
                <a:latin typeface="Times New Roman" charset="0"/>
              </a:rPr>
              <a:pPr/>
              <a:t>27</a:t>
            </a:fld>
            <a:endParaRPr 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endParaRPr lang="en-US" smtClean="0">
              <a:latin typeface="Times New Roman" charset="0"/>
            </a:endParaRPr>
          </a:p>
        </p:txBody>
      </p:sp>
      <p:sp>
        <p:nvSpPr>
          <p:cNvPr id="5325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006B01B-B085-4CBA-8402-8821C3A75961}" type="slidenum">
              <a:rPr lang="en-US">
                <a:latin typeface="Times New Roman" charset="0"/>
              </a:rPr>
              <a:pPr/>
              <a:t>28</a:t>
            </a:fld>
            <a:endParaRPr lang="en-US">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smtClean="0">
              <a:latin typeface="Times New Roman" charset="0"/>
            </a:endParaRPr>
          </a:p>
        </p:txBody>
      </p:sp>
      <p:sp>
        <p:nvSpPr>
          <p:cNvPr id="5427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8C53345-987C-4FF3-8843-8234F23CA018}" type="slidenum">
              <a:rPr lang="en-US">
                <a:latin typeface="Times New Roman" charset="0"/>
              </a:rPr>
              <a:pPr/>
              <a:t>29</a:t>
            </a:fld>
            <a:endParaRPr 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endParaRPr lang="en-US" smtClean="0">
              <a:latin typeface="Times New Roman" charset="0"/>
            </a:endParaRPr>
          </a:p>
        </p:txBody>
      </p:sp>
      <p:sp>
        <p:nvSpPr>
          <p:cNvPr id="5530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8A48356-EA0D-4325-8444-5564C9446980}" type="slidenum">
              <a:rPr lang="en-US">
                <a:latin typeface="Times New Roman" charset="0"/>
              </a:rPr>
              <a:pPr/>
              <a:t>30</a:t>
            </a:fld>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p:spPr>
        <p:txBody>
          <a:bodyPr/>
          <a:lstStyle/>
          <a:p>
            <a:endParaRPr lang="en-US" smtClean="0">
              <a:latin typeface="Times New Roman" charset="0"/>
            </a:endParaRPr>
          </a:p>
        </p:txBody>
      </p:sp>
      <p:sp>
        <p:nvSpPr>
          <p:cNvPr id="3482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7AD5A11-ADEB-4701-B95C-1AA67A487BE4}" type="slidenum">
              <a:rPr lang="en-US">
                <a:latin typeface="Times New Roman" charset="0"/>
              </a:rPr>
              <a:pPr/>
              <a:t>3</a:t>
            </a:fld>
            <a:endParaRPr lang="en-US">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endParaRPr lang="en-US" smtClean="0">
              <a:latin typeface="Times New Roman" charset="0"/>
            </a:endParaRPr>
          </a:p>
        </p:txBody>
      </p:sp>
      <p:sp>
        <p:nvSpPr>
          <p:cNvPr id="5632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99757F1-DCD0-4C5A-8561-05FAE062D53D}" type="slidenum">
              <a:rPr lang="en-US">
                <a:latin typeface="Times New Roman" charset="0"/>
              </a:rPr>
              <a:pPr/>
              <a:t>31</a:t>
            </a:fld>
            <a:endParaRPr lang="en-US">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p:spPr>
        <p:txBody>
          <a:bodyPr/>
          <a:lstStyle/>
          <a:p>
            <a:endParaRPr lang="en-US" smtClean="0">
              <a:latin typeface="Times New Roman" charset="0"/>
            </a:endParaRPr>
          </a:p>
        </p:txBody>
      </p:sp>
      <p:sp>
        <p:nvSpPr>
          <p:cNvPr id="5734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7B7CFA3-23E2-4775-A81A-AEE8D31261F5}" type="slidenum">
              <a:rPr lang="en-US">
                <a:latin typeface="Times New Roman" charset="0"/>
              </a:rPr>
              <a:pPr/>
              <a:t>32</a:t>
            </a:fld>
            <a:endParaRPr 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endParaRPr lang="en-US" smtClean="0">
              <a:latin typeface="Times New Roman" charset="0"/>
            </a:endParaRPr>
          </a:p>
        </p:txBody>
      </p:sp>
      <p:sp>
        <p:nvSpPr>
          <p:cNvPr id="5837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C155777-A20E-447A-B34C-ADCE3A6F0ABF}" type="slidenum">
              <a:rPr lang="en-US">
                <a:latin typeface="Times New Roman" charset="0"/>
              </a:rPr>
              <a:pPr/>
              <a:t>33</a:t>
            </a:fld>
            <a:endParaRPr lang="en-US">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endParaRPr lang="en-US" smtClean="0">
              <a:latin typeface="Times New Roman" charset="0"/>
            </a:endParaRPr>
          </a:p>
        </p:txBody>
      </p:sp>
      <p:sp>
        <p:nvSpPr>
          <p:cNvPr id="5939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E44400C-9CB7-4DCB-8278-F9A58BD36C97}" type="slidenum">
              <a:rPr lang="en-US">
                <a:latin typeface="Times New Roman" charset="0"/>
              </a:rPr>
              <a:pPr/>
              <a:t>34</a:t>
            </a:fld>
            <a:endParaRPr lang="en-US">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endParaRPr lang="en-US" smtClean="0">
              <a:latin typeface="Times New Roman" charset="0"/>
            </a:endParaRPr>
          </a:p>
        </p:txBody>
      </p:sp>
      <p:sp>
        <p:nvSpPr>
          <p:cNvPr id="5120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AFEB8AA-A685-4E9F-AC5E-503B78A1645D}" type="slidenum">
              <a:rPr lang="en-US">
                <a:latin typeface="Times New Roman" charset="0"/>
              </a:rPr>
              <a:pPr/>
              <a:t>35</a:t>
            </a:fld>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p:spPr>
        <p:txBody>
          <a:bodyPr/>
          <a:lstStyle/>
          <a:p>
            <a:endParaRPr lang="en-US" smtClean="0">
              <a:latin typeface="Times New Roman" charset="0"/>
            </a:endParaRPr>
          </a:p>
        </p:txBody>
      </p:sp>
      <p:sp>
        <p:nvSpPr>
          <p:cNvPr id="3584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FD9ADD5-A23A-4ED1-89BE-A43ABCB7586A}" type="slidenum">
              <a:rPr lang="en-US">
                <a:latin typeface="Times New Roman" charset="0"/>
              </a:rPr>
              <a:pPr/>
              <a:t>4</a:t>
            </a:fld>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p:spPr>
        <p:txBody>
          <a:bodyPr/>
          <a:lstStyle/>
          <a:p>
            <a:endParaRPr lang="en-US" smtClean="0">
              <a:latin typeface="Times New Roman" charset="0"/>
            </a:endParaRPr>
          </a:p>
        </p:txBody>
      </p:sp>
      <p:sp>
        <p:nvSpPr>
          <p:cNvPr id="3686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B40B3D4-4150-457E-A0CB-3BAD12FA852C}" type="slidenum">
              <a:rPr lang="en-US">
                <a:latin typeface="Times New Roman" charset="0"/>
              </a:rPr>
              <a:pPr/>
              <a:t>5</a:t>
            </a:fld>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p:spPr>
        <p:txBody>
          <a:bodyPr/>
          <a:lstStyle/>
          <a:p>
            <a:endParaRPr lang="en-US" smtClean="0">
              <a:latin typeface="Times New Roman" charset="0"/>
            </a:endParaRPr>
          </a:p>
        </p:txBody>
      </p:sp>
      <p:sp>
        <p:nvSpPr>
          <p:cNvPr id="3789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B8CEEA1-58B8-46BB-9CEB-DB82E883835B}" type="slidenum">
              <a:rPr lang="en-US">
                <a:latin typeface="Times New Roman" charset="0"/>
              </a:rPr>
              <a:pPr/>
              <a:t>6</a:t>
            </a:fld>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A88F7EA-F386-4510-A55E-2ED328F2E929}" type="slidenum">
              <a:rPr lang="en-US" smtClean="0"/>
              <a:pPr>
                <a:defRPr/>
              </a:pPr>
              <a:t>8</a:t>
            </a:fld>
            <a:endParaRPr lang="en-US"/>
          </a:p>
        </p:txBody>
      </p:sp>
    </p:spTree>
    <p:extLst>
      <p:ext uri="{BB962C8B-B14F-4D97-AF65-F5344CB8AC3E}">
        <p14:creationId xmlns:p14="http://schemas.microsoft.com/office/powerpoint/2010/main" val="3322136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A88F7EA-F386-4510-A55E-2ED328F2E929}" type="slidenum">
              <a:rPr lang="en-US" smtClean="0"/>
              <a:pPr>
                <a:defRPr/>
              </a:pPr>
              <a:t>9</a:t>
            </a:fld>
            <a:endParaRPr lang="en-US"/>
          </a:p>
        </p:txBody>
      </p:sp>
    </p:spTree>
    <p:extLst>
      <p:ext uri="{BB962C8B-B14F-4D97-AF65-F5344CB8AC3E}">
        <p14:creationId xmlns:p14="http://schemas.microsoft.com/office/powerpoint/2010/main" val="3055589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p:spPr>
        <p:txBody>
          <a:bodyPr/>
          <a:lstStyle/>
          <a:p>
            <a:endParaRPr lang="en-US" smtClean="0">
              <a:latin typeface="Times New Roman" charset="0"/>
            </a:endParaRPr>
          </a:p>
        </p:txBody>
      </p:sp>
      <p:sp>
        <p:nvSpPr>
          <p:cNvPr id="3891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0308FA6-FD03-40B3-976A-E3CE489FEB53}" type="slidenum">
              <a:rPr lang="en-US">
                <a:latin typeface="Times New Roman" charset="0"/>
              </a:rPr>
              <a:pPr/>
              <a:t>10</a:t>
            </a:fld>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grpSp>
      </p:grpSp>
      <p:sp>
        <p:nvSpPr>
          <p:cNvPr id="11061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11061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smtClean="0"/>
            </a:lvl1pPr>
          </a:lstStyle>
          <a:p>
            <a:pPr>
              <a:defRPr/>
            </a:pPr>
            <a:fld id="{11BFC503-F606-4AAF-97A9-DE99C55DC3BC}" type="datetime1">
              <a:rPr lang="en-US"/>
              <a:pPr>
                <a:defRPr/>
              </a:pPr>
              <a:t>2/17/2014</a:t>
            </a:fld>
            <a:endParaRPr lang="en-US"/>
          </a:p>
        </p:txBody>
      </p:sp>
      <p:sp>
        <p:nvSpPr>
          <p:cNvPr id="19" name="Rectangle 17"/>
          <p:cNvSpPr>
            <a:spLocks noGrp="1" noChangeArrowheads="1"/>
          </p:cNvSpPr>
          <p:nvPr>
            <p:ph type="ftr" sz="quarter" idx="11"/>
          </p:nvPr>
        </p:nvSpPr>
        <p:spPr/>
        <p:txBody>
          <a:bodyPr/>
          <a:lstStyle>
            <a:lvl1pPr>
              <a:defRPr smtClean="0"/>
            </a:lvl1pPr>
          </a:lstStyle>
          <a:p>
            <a:pPr>
              <a:defRPr/>
            </a:pPr>
            <a:r>
              <a:rPr lang="en-US"/>
              <a:t>Kecerdasan Buatan - Intro</a:t>
            </a:r>
          </a:p>
        </p:txBody>
      </p:sp>
      <p:sp>
        <p:nvSpPr>
          <p:cNvPr id="20" name="Rectangle 18"/>
          <p:cNvSpPr>
            <a:spLocks noGrp="1" noChangeArrowheads="1"/>
          </p:cNvSpPr>
          <p:nvPr>
            <p:ph type="sldNum" sz="quarter" idx="12"/>
          </p:nvPr>
        </p:nvSpPr>
        <p:spPr/>
        <p:txBody>
          <a:bodyPr/>
          <a:lstStyle>
            <a:lvl1pPr>
              <a:defRPr smtClean="0"/>
            </a:lvl1pPr>
          </a:lstStyle>
          <a:p>
            <a:pPr>
              <a:defRPr/>
            </a:pPr>
            <a:fld id="{4672CE62-9DFE-4274-9CFE-F5B26CFBD63A}" type="slidenum">
              <a:rPr lang="en-US"/>
              <a:pPr>
                <a:defRPr/>
              </a:pPr>
              <a:t>‹#›</a:t>
            </a:fld>
            <a:endParaRPr lang="en-US"/>
          </a:p>
        </p:txBody>
      </p:sp>
    </p:spTree>
    <p:extLst>
      <p:ext uri="{BB962C8B-B14F-4D97-AF65-F5344CB8AC3E}">
        <p14:creationId xmlns:p14="http://schemas.microsoft.com/office/powerpoint/2010/main" val="2359709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5" name="Rectangle 3"/>
          <p:cNvSpPr>
            <a:spLocks noGrp="1" noChangeArrowheads="1"/>
          </p:cNvSpPr>
          <p:nvPr>
            <p:ph type="sldNum" sz="quarter" idx="11"/>
          </p:nvPr>
        </p:nvSpPr>
        <p:spPr>
          <a:ln/>
        </p:spPr>
        <p:txBody>
          <a:bodyPr/>
          <a:lstStyle>
            <a:lvl1pPr>
              <a:defRPr/>
            </a:lvl1pPr>
          </a:lstStyle>
          <a:p>
            <a:pPr>
              <a:defRPr/>
            </a:pPr>
            <a:fld id="{FA27D2B7-BF51-4FE3-B706-33B45BB32156}"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fld id="{76E6BF1E-B05F-45ED-AC6C-0B924E798E1B}" type="datetime1">
              <a:rPr lang="en-US"/>
              <a:pPr>
                <a:defRPr/>
              </a:pPr>
              <a:t>2/17/2014</a:t>
            </a:fld>
            <a:endParaRPr lang="en-US"/>
          </a:p>
        </p:txBody>
      </p:sp>
    </p:spTree>
    <p:extLst>
      <p:ext uri="{BB962C8B-B14F-4D97-AF65-F5344CB8AC3E}">
        <p14:creationId xmlns:p14="http://schemas.microsoft.com/office/powerpoint/2010/main" val="131672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5" name="Rectangle 3"/>
          <p:cNvSpPr>
            <a:spLocks noGrp="1" noChangeArrowheads="1"/>
          </p:cNvSpPr>
          <p:nvPr>
            <p:ph type="sldNum" sz="quarter" idx="11"/>
          </p:nvPr>
        </p:nvSpPr>
        <p:spPr>
          <a:ln/>
        </p:spPr>
        <p:txBody>
          <a:bodyPr/>
          <a:lstStyle>
            <a:lvl1pPr>
              <a:defRPr/>
            </a:lvl1pPr>
          </a:lstStyle>
          <a:p>
            <a:pPr>
              <a:defRPr/>
            </a:pPr>
            <a:fld id="{48DD6DAD-5953-44E8-B77B-28CE95AE11D2}"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fld id="{49D69241-C05B-4402-8181-02E75AE811DC}" type="datetime1">
              <a:rPr lang="en-US"/>
              <a:pPr>
                <a:defRPr/>
              </a:pPr>
              <a:t>2/17/2014</a:t>
            </a:fld>
            <a:endParaRPr lang="en-US"/>
          </a:p>
        </p:txBody>
      </p:sp>
    </p:spTree>
    <p:extLst>
      <p:ext uri="{BB962C8B-B14F-4D97-AF65-F5344CB8AC3E}">
        <p14:creationId xmlns:p14="http://schemas.microsoft.com/office/powerpoint/2010/main" val="468894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6" name="Rectangle 3"/>
          <p:cNvSpPr>
            <a:spLocks noGrp="1" noChangeArrowheads="1"/>
          </p:cNvSpPr>
          <p:nvPr>
            <p:ph type="sldNum" sz="quarter" idx="11"/>
          </p:nvPr>
        </p:nvSpPr>
        <p:spPr>
          <a:ln/>
        </p:spPr>
        <p:txBody>
          <a:bodyPr/>
          <a:lstStyle>
            <a:lvl1pPr>
              <a:defRPr/>
            </a:lvl1pPr>
          </a:lstStyle>
          <a:p>
            <a:pPr>
              <a:defRPr/>
            </a:pPr>
            <a:fld id="{12E8E842-E421-4C71-BF38-AB666F58087C}"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fld id="{ABB3852D-7987-472B-9A7F-5BFD26B16635}" type="datetime1">
              <a:rPr lang="en-US"/>
              <a:pPr>
                <a:defRPr/>
              </a:pPr>
              <a:t>2/17/2014</a:t>
            </a:fld>
            <a:endParaRPr lang="en-US"/>
          </a:p>
        </p:txBody>
      </p:sp>
    </p:spTree>
    <p:extLst>
      <p:ext uri="{BB962C8B-B14F-4D97-AF65-F5344CB8AC3E}">
        <p14:creationId xmlns:p14="http://schemas.microsoft.com/office/powerpoint/2010/main" val="2083131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5" name="Rectangle 3"/>
          <p:cNvSpPr>
            <a:spLocks noGrp="1" noChangeArrowheads="1"/>
          </p:cNvSpPr>
          <p:nvPr>
            <p:ph type="sldNum" sz="quarter" idx="11"/>
          </p:nvPr>
        </p:nvSpPr>
        <p:spPr>
          <a:ln/>
        </p:spPr>
        <p:txBody>
          <a:bodyPr/>
          <a:lstStyle>
            <a:lvl1pPr>
              <a:defRPr/>
            </a:lvl1pPr>
          </a:lstStyle>
          <a:p>
            <a:pPr>
              <a:defRPr/>
            </a:pPr>
            <a:fld id="{3C323C75-FF3B-40D6-9DC8-D7F18C0B7D01}"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fld id="{99B2060B-7B04-4EDE-8D96-02C572FC7EB8}" type="datetime1">
              <a:rPr lang="en-US"/>
              <a:pPr>
                <a:defRPr/>
              </a:pPr>
              <a:t>2/17/2014</a:t>
            </a:fld>
            <a:endParaRPr lang="en-US"/>
          </a:p>
        </p:txBody>
      </p:sp>
    </p:spTree>
    <p:extLst>
      <p:ext uri="{BB962C8B-B14F-4D97-AF65-F5344CB8AC3E}">
        <p14:creationId xmlns:p14="http://schemas.microsoft.com/office/powerpoint/2010/main" val="3064531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5" name="Rectangle 3"/>
          <p:cNvSpPr>
            <a:spLocks noGrp="1" noChangeArrowheads="1"/>
          </p:cNvSpPr>
          <p:nvPr>
            <p:ph type="sldNum" sz="quarter" idx="11"/>
          </p:nvPr>
        </p:nvSpPr>
        <p:spPr>
          <a:ln/>
        </p:spPr>
        <p:txBody>
          <a:bodyPr/>
          <a:lstStyle>
            <a:lvl1pPr>
              <a:defRPr/>
            </a:lvl1pPr>
          </a:lstStyle>
          <a:p>
            <a:pPr>
              <a:defRPr/>
            </a:pPr>
            <a:fld id="{24E92D54-4DDC-42E2-AA8D-BFF1B170A03F}"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fld id="{C9DCFD99-232C-43AC-9FD2-578D3F9FB6C3}" type="datetime1">
              <a:rPr lang="en-US"/>
              <a:pPr>
                <a:defRPr/>
              </a:pPr>
              <a:t>2/17/2014</a:t>
            </a:fld>
            <a:endParaRPr lang="en-US"/>
          </a:p>
        </p:txBody>
      </p:sp>
    </p:spTree>
    <p:extLst>
      <p:ext uri="{BB962C8B-B14F-4D97-AF65-F5344CB8AC3E}">
        <p14:creationId xmlns:p14="http://schemas.microsoft.com/office/powerpoint/2010/main" val="3708162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6" name="Rectangle 3"/>
          <p:cNvSpPr>
            <a:spLocks noGrp="1" noChangeArrowheads="1"/>
          </p:cNvSpPr>
          <p:nvPr>
            <p:ph type="sldNum" sz="quarter" idx="11"/>
          </p:nvPr>
        </p:nvSpPr>
        <p:spPr>
          <a:ln/>
        </p:spPr>
        <p:txBody>
          <a:bodyPr/>
          <a:lstStyle>
            <a:lvl1pPr>
              <a:defRPr/>
            </a:lvl1pPr>
          </a:lstStyle>
          <a:p>
            <a:pPr>
              <a:defRPr/>
            </a:pPr>
            <a:fld id="{4A4B2317-475B-49BC-BA77-6C0B9F041175}"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fld id="{84C02B2D-5503-44CF-95F5-78F2A163CFD6}" type="datetime1">
              <a:rPr lang="en-US"/>
              <a:pPr>
                <a:defRPr/>
              </a:pPr>
              <a:t>2/17/2014</a:t>
            </a:fld>
            <a:endParaRPr lang="en-US"/>
          </a:p>
        </p:txBody>
      </p:sp>
    </p:spTree>
    <p:extLst>
      <p:ext uri="{BB962C8B-B14F-4D97-AF65-F5344CB8AC3E}">
        <p14:creationId xmlns:p14="http://schemas.microsoft.com/office/powerpoint/2010/main" val="258261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8" name="Rectangle 3"/>
          <p:cNvSpPr>
            <a:spLocks noGrp="1" noChangeArrowheads="1"/>
          </p:cNvSpPr>
          <p:nvPr>
            <p:ph type="sldNum" sz="quarter" idx="11"/>
          </p:nvPr>
        </p:nvSpPr>
        <p:spPr>
          <a:ln/>
        </p:spPr>
        <p:txBody>
          <a:bodyPr/>
          <a:lstStyle>
            <a:lvl1pPr>
              <a:defRPr/>
            </a:lvl1pPr>
          </a:lstStyle>
          <a:p>
            <a:pPr>
              <a:defRPr/>
            </a:pPr>
            <a:fld id="{C4E64D22-FB5C-46ED-A31A-9B7030D1042F}"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fld id="{B77C792C-674D-4C62-B584-E0BF52A5B6DB}" type="datetime1">
              <a:rPr lang="en-US"/>
              <a:pPr>
                <a:defRPr/>
              </a:pPr>
              <a:t>2/17/2014</a:t>
            </a:fld>
            <a:endParaRPr lang="en-US"/>
          </a:p>
        </p:txBody>
      </p:sp>
    </p:spTree>
    <p:extLst>
      <p:ext uri="{BB962C8B-B14F-4D97-AF65-F5344CB8AC3E}">
        <p14:creationId xmlns:p14="http://schemas.microsoft.com/office/powerpoint/2010/main" val="985163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4" name="Rectangle 3"/>
          <p:cNvSpPr>
            <a:spLocks noGrp="1" noChangeArrowheads="1"/>
          </p:cNvSpPr>
          <p:nvPr>
            <p:ph type="sldNum" sz="quarter" idx="11"/>
          </p:nvPr>
        </p:nvSpPr>
        <p:spPr>
          <a:ln/>
        </p:spPr>
        <p:txBody>
          <a:bodyPr/>
          <a:lstStyle>
            <a:lvl1pPr>
              <a:defRPr/>
            </a:lvl1pPr>
          </a:lstStyle>
          <a:p>
            <a:pPr>
              <a:defRPr/>
            </a:pPr>
            <a:fld id="{3007683A-66F7-483A-B837-26173E25F1BD}"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fld id="{DBF062A2-31DD-4BA6-B9B9-FB01865203EC}" type="datetime1">
              <a:rPr lang="en-US"/>
              <a:pPr>
                <a:defRPr/>
              </a:pPr>
              <a:t>2/17/2014</a:t>
            </a:fld>
            <a:endParaRPr lang="en-US"/>
          </a:p>
        </p:txBody>
      </p:sp>
    </p:spTree>
    <p:extLst>
      <p:ext uri="{BB962C8B-B14F-4D97-AF65-F5344CB8AC3E}">
        <p14:creationId xmlns:p14="http://schemas.microsoft.com/office/powerpoint/2010/main" val="375920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3" name="Rectangle 3"/>
          <p:cNvSpPr>
            <a:spLocks noGrp="1" noChangeArrowheads="1"/>
          </p:cNvSpPr>
          <p:nvPr>
            <p:ph type="sldNum" sz="quarter" idx="11"/>
          </p:nvPr>
        </p:nvSpPr>
        <p:spPr>
          <a:ln/>
        </p:spPr>
        <p:txBody>
          <a:bodyPr/>
          <a:lstStyle>
            <a:lvl1pPr>
              <a:defRPr/>
            </a:lvl1pPr>
          </a:lstStyle>
          <a:p>
            <a:pPr>
              <a:defRPr/>
            </a:pPr>
            <a:fld id="{EA48EB00-7038-4688-9388-2F93C263F3E7}"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fld id="{18214B84-3940-447C-ABE9-9771B0A530A0}" type="datetime1">
              <a:rPr lang="en-US"/>
              <a:pPr>
                <a:defRPr/>
              </a:pPr>
              <a:t>2/17/2014</a:t>
            </a:fld>
            <a:endParaRPr lang="en-US"/>
          </a:p>
        </p:txBody>
      </p:sp>
    </p:spTree>
    <p:extLst>
      <p:ext uri="{BB962C8B-B14F-4D97-AF65-F5344CB8AC3E}">
        <p14:creationId xmlns:p14="http://schemas.microsoft.com/office/powerpoint/2010/main" val="3635922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6" name="Rectangle 3"/>
          <p:cNvSpPr>
            <a:spLocks noGrp="1" noChangeArrowheads="1"/>
          </p:cNvSpPr>
          <p:nvPr>
            <p:ph type="sldNum" sz="quarter" idx="11"/>
          </p:nvPr>
        </p:nvSpPr>
        <p:spPr>
          <a:ln/>
        </p:spPr>
        <p:txBody>
          <a:bodyPr/>
          <a:lstStyle>
            <a:lvl1pPr>
              <a:defRPr/>
            </a:lvl1pPr>
          </a:lstStyle>
          <a:p>
            <a:pPr>
              <a:defRPr/>
            </a:pPr>
            <a:fld id="{01C92B7C-16F5-45AC-87F6-52953610BB45}"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fld id="{815CAEB5-823D-4E47-8084-B98EF60C5C98}" type="datetime1">
              <a:rPr lang="en-US"/>
              <a:pPr>
                <a:defRPr/>
              </a:pPr>
              <a:t>2/17/2014</a:t>
            </a:fld>
            <a:endParaRPr lang="en-US"/>
          </a:p>
        </p:txBody>
      </p:sp>
    </p:spTree>
    <p:extLst>
      <p:ext uri="{BB962C8B-B14F-4D97-AF65-F5344CB8AC3E}">
        <p14:creationId xmlns:p14="http://schemas.microsoft.com/office/powerpoint/2010/main" val="238579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6" name="Rectangle 3"/>
          <p:cNvSpPr>
            <a:spLocks noGrp="1" noChangeArrowheads="1"/>
          </p:cNvSpPr>
          <p:nvPr>
            <p:ph type="sldNum" sz="quarter" idx="11"/>
          </p:nvPr>
        </p:nvSpPr>
        <p:spPr>
          <a:ln/>
        </p:spPr>
        <p:txBody>
          <a:bodyPr/>
          <a:lstStyle>
            <a:lvl1pPr>
              <a:defRPr/>
            </a:lvl1pPr>
          </a:lstStyle>
          <a:p>
            <a:pPr>
              <a:defRPr/>
            </a:pPr>
            <a:fld id="{DCD8B7B7-F70A-49AF-B3D0-732E57B69ADC}"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fld id="{4A03891A-776D-4202-A142-F985157341B2}" type="datetime1">
              <a:rPr lang="en-US"/>
              <a:pPr>
                <a:defRPr/>
              </a:pPr>
              <a:t>2/17/2014</a:t>
            </a:fld>
            <a:endParaRPr lang="en-US"/>
          </a:p>
        </p:txBody>
      </p:sp>
    </p:spTree>
    <p:extLst>
      <p:ext uri="{BB962C8B-B14F-4D97-AF65-F5344CB8AC3E}">
        <p14:creationId xmlns:p14="http://schemas.microsoft.com/office/powerpoint/2010/main" val="86761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alphaModFix amt="70000"/>
          </a:blip>
          <a:srcRect/>
          <a:tile tx="0" ty="0" sx="100000" sy="100000" flip="none" algn="tl"/>
        </a:blip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smtClean="0"/>
            </a:lvl1pPr>
          </a:lstStyle>
          <a:p>
            <a:pPr>
              <a:defRPr/>
            </a:pPr>
            <a:r>
              <a:rPr lang="en-US"/>
              <a:t>Kecerdasan Buatan - Intro</a:t>
            </a:r>
          </a:p>
        </p:txBody>
      </p:sp>
      <p:sp>
        <p:nvSpPr>
          <p:cNvPr id="109571"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Arial Black" pitchFamily="34" charset="0"/>
              </a:defRPr>
            </a:lvl1pPr>
          </a:lstStyle>
          <a:p>
            <a:pPr>
              <a:defRPr/>
            </a:pPr>
            <a:fld id="{0D22CAAF-94CF-4500-8DDC-40A0EB929DA7}" type="slidenum">
              <a:rPr lang="en-US"/>
              <a:pPr>
                <a:defRPr/>
              </a:pPr>
              <a:t>‹#›</a:t>
            </a:fld>
            <a:endParaRPr lang="en-US"/>
          </a:p>
        </p:txBody>
      </p:sp>
      <p:grpSp>
        <p:nvGrpSpPr>
          <p:cNvPr id="1028"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9584"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fld id="{835B0626-F339-47F3-9711-5EC9553DAE3F}" type="datetime1">
              <a:rPr lang="en-US"/>
              <a:pPr>
                <a:defRPr/>
              </a:pPr>
              <a:t>2/17/2014</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file:///D:\Dari%20Laptop%20Lama\Drive%20D\LAPAN%20(phb09)\Solar_Storm_on_August_1,_2010.OGG.wmv"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07/relationships/hdphoto" Target="../media/hdphoto2.wdp"/><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9.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0" y="1908175"/>
            <a:ext cx="5943600" cy="2130425"/>
          </a:xfrm>
        </p:spPr>
        <p:txBody>
          <a:bodyPr/>
          <a:lstStyle/>
          <a:p>
            <a:pPr eaLnBrk="1" hangingPunct="1"/>
            <a:r>
              <a:rPr lang="en-US" sz="4700" smtClean="0"/>
              <a:t>Artificial Intelligence</a:t>
            </a:r>
            <a:r>
              <a:rPr lang="en-US" sz="3400" smtClean="0"/>
              <a:t/>
            </a:r>
            <a:br>
              <a:rPr lang="en-US" sz="3400" smtClean="0"/>
            </a:br>
            <a:r>
              <a:rPr lang="en-US" sz="3400" smtClean="0"/>
              <a:t>(Kecerdasan Buatan)</a:t>
            </a:r>
            <a:endParaRPr lang="en-AU" sz="3400" smtClean="0"/>
          </a:p>
        </p:txBody>
      </p:sp>
      <p:sp>
        <p:nvSpPr>
          <p:cNvPr id="3075" name="Rectangle 3"/>
          <p:cNvSpPr>
            <a:spLocks noGrp="1" noChangeArrowheads="1"/>
          </p:cNvSpPr>
          <p:nvPr>
            <p:ph type="subTitle" idx="1"/>
          </p:nvPr>
        </p:nvSpPr>
        <p:spPr>
          <a:xfrm>
            <a:off x="3627438" y="4672013"/>
            <a:ext cx="3992562" cy="1195387"/>
          </a:xfrm>
        </p:spPr>
        <p:txBody>
          <a:bodyPr/>
          <a:lstStyle/>
          <a:p>
            <a:pPr eaLnBrk="1" hangingPunct="1">
              <a:lnSpc>
                <a:spcPct val="90000"/>
              </a:lnSpc>
            </a:pPr>
            <a:r>
              <a:rPr lang="en-US" smtClean="0"/>
              <a:t>by:</a:t>
            </a:r>
          </a:p>
          <a:p>
            <a:pPr eaLnBrk="1" hangingPunct="1">
              <a:lnSpc>
                <a:spcPct val="90000"/>
              </a:lnSpc>
            </a:pPr>
            <a:r>
              <a:rPr lang="en-US" smtClean="0"/>
              <a:t>Gregorius S. Budhi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0243"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8DC454E-D290-43C8-8051-AC86A3EA19F8}" type="slidenum">
              <a:rPr lang="en-US">
                <a:latin typeface="Arial Black" pitchFamily="34" charset="0"/>
              </a:rPr>
              <a:pPr/>
              <a:t>10</a:t>
            </a:fld>
            <a:endParaRPr lang="en-US">
              <a:latin typeface="Arial Black" pitchFamily="34" charset="0"/>
            </a:endParaRPr>
          </a:p>
        </p:txBody>
      </p:sp>
      <p:sp>
        <p:nvSpPr>
          <p:cNvPr id="10244"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0F54C3A-023F-4D72-8044-64CCB19A9BF8}" type="datetime1">
              <a:rPr lang="en-US"/>
              <a:pPr/>
              <a:t>2/17/2014</a:t>
            </a:fld>
            <a:endParaRPr lang="en-US"/>
          </a:p>
        </p:txBody>
      </p:sp>
      <p:sp>
        <p:nvSpPr>
          <p:cNvPr id="10245" name="Rectangle 2"/>
          <p:cNvSpPr>
            <a:spLocks noGrp="1" noChangeArrowheads="1"/>
          </p:cNvSpPr>
          <p:nvPr>
            <p:ph type="title"/>
          </p:nvPr>
        </p:nvSpPr>
        <p:spPr/>
        <p:txBody>
          <a:bodyPr/>
          <a:lstStyle/>
          <a:p>
            <a:pPr eaLnBrk="1" hangingPunct="1"/>
            <a:r>
              <a:rPr lang="en-US" sz="2800" b="1" smtClean="0"/>
              <a:t>OPTIMASI PENJADWALAN PENGIRIMAN BETON READY-MIX (Genetic Algorithm)</a:t>
            </a:r>
          </a:p>
        </p:txBody>
      </p:sp>
      <p:pic>
        <p:nvPicPr>
          <p:cNvPr id="111620" name="Picture 4"/>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304800" y="1676400"/>
            <a:ext cx="8458200"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nodeType="after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fade">
                                      <p:cBhvr>
                                        <p:cTn id="7" dur="770" decel="100000"/>
                                        <p:tgtEl>
                                          <p:spTgt spid="111620"/>
                                        </p:tgtEl>
                                      </p:cBhvr>
                                    </p:animEffect>
                                    <p:animScale>
                                      <p:cBhvr>
                                        <p:cTn id="8" dur="770" decel="100000"/>
                                        <p:tgtEl>
                                          <p:spTgt spid="111620"/>
                                        </p:tgtEl>
                                      </p:cBhvr>
                                      <p:from x="10000" y="10000"/>
                                      <p:to x="200000" y="450000"/>
                                    </p:animScale>
                                    <p:animScale>
                                      <p:cBhvr>
                                        <p:cTn id="9" dur="1230" accel="100000" fill="hold">
                                          <p:stCondLst>
                                            <p:cond delay="770"/>
                                          </p:stCondLst>
                                        </p:cTn>
                                        <p:tgtEl>
                                          <p:spTgt spid="111620"/>
                                        </p:tgtEl>
                                      </p:cBhvr>
                                      <p:from x="200000" y="450000"/>
                                      <p:to x="100000" y="100000"/>
                                    </p:animScale>
                                    <p:set>
                                      <p:cBhvr>
                                        <p:cTn id="10" dur="770" fill="hold"/>
                                        <p:tgtEl>
                                          <p:spTgt spid="111620"/>
                                        </p:tgtEl>
                                        <p:attrNameLst>
                                          <p:attrName>ppt_x</p:attrName>
                                        </p:attrNameLst>
                                      </p:cBhvr>
                                      <p:to>
                                        <p:strVal val="(0.5)"/>
                                      </p:to>
                                    </p:set>
                                    <p:anim from="(0.5)" to="(#ppt_x)" calcmode="lin" valueType="num">
                                      <p:cBhvr>
                                        <p:cTn id="11" dur="1230" accel="100000" fill="hold">
                                          <p:stCondLst>
                                            <p:cond delay="770"/>
                                          </p:stCondLst>
                                        </p:cTn>
                                        <p:tgtEl>
                                          <p:spTgt spid="111620"/>
                                        </p:tgtEl>
                                        <p:attrNameLst>
                                          <p:attrName>ppt_x</p:attrName>
                                        </p:attrNameLst>
                                      </p:cBhvr>
                                    </p:anim>
                                    <p:set>
                                      <p:cBhvr>
                                        <p:cTn id="12" dur="770" fill="hold"/>
                                        <p:tgtEl>
                                          <p:spTgt spid="111620"/>
                                        </p:tgtEl>
                                        <p:attrNameLst>
                                          <p:attrName>ppt_y</p:attrName>
                                        </p:attrNameLst>
                                      </p:cBhvr>
                                      <p:to>
                                        <p:strVal val="(#ppt_y+0.4)"/>
                                      </p:to>
                                    </p:set>
                                    <p:anim from="(#ppt_y+0.4)" to="(#ppt_y)" calcmode="lin" valueType="num">
                                      <p:cBhvr>
                                        <p:cTn id="13" dur="1230" accel="100000" fill="hold">
                                          <p:stCondLst>
                                            <p:cond delay="770"/>
                                          </p:stCondLst>
                                        </p:cTn>
                                        <p:tgtEl>
                                          <p:spTgt spid="11162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1267"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E2E595B-F1A0-47E2-95A0-029FFB24B668}" type="slidenum">
              <a:rPr lang="en-US">
                <a:latin typeface="Arial Black" pitchFamily="34" charset="0"/>
              </a:rPr>
              <a:pPr/>
              <a:t>11</a:t>
            </a:fld>
            <a:endParaRPr lang="en-US">
              <a:latin typeface="Arial Black" pitchFamily="34" charset="0"/>
            </a:endParaRPr>
          </a:p>
        </p:txBody>
      </p:sp>
      <p:sp>
        <p:nvSpPr>
          <p:cNvPr id="11268"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DBDDBC3-5FF0-4BEE-88C8-88FAADF9566E}" type="datetime1">
              <a:rPr lang="en-US"/>
              <a:pPr/>
              <a:t>2/17/2014</a:t>
            </a:fld>
            <a:endParaRPr lang="en-US"/>
          </a:p>
        </p:txBody>
      </p:sp>
      <p:pic>
        <p:nvPicPr>
          <p:cNvPr id="113669" name="Picture 270"/>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5715000" y="1676400"/>
            <a:ext cx="2971800" cy="2960688"/>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11270" name="Rectangle 2"/>
          <p:cNvSpPr>
            <a:spLocks noGrp="1" noChangeArrowheads="1"/>
          </p:cNvSpPr>
          <p:nvPr>
            <p:ph type="title"/>
          </p:nvPr>
        </p:nvSpPr>
        <p:spPr>
          <a:xfrm>
            <a:off x="457200" y="457200"/>
            <a:ext cx="8229600" cy="990600"/>
          </a:xfrm>
        </p:spPr>
        <p:txBody>
          <a:bodyPr/>
          <a:lstStyle/>
          <a:p>
            <a:pPr eaLnBrk="1" hangingPunct="1"/>
            <a:r>
              <a:rPr lang="sv-SE" sz="2000" b="1" smtClean="0"/>
              <a:t>PENGENALAN JENIS MOBIL MENGGUNAKAN KOMBINASI GABOR FILTER DAN JARINGAN SARAF TIRUAN BACK-PROPAGATION</a:t>
            </a:r>
            <a:endParaRPr lang="en-US" sz="2000" b="1" smtClean="0"/>
          </a:p>
        </p:txBody>
      </p:sp>
      <p:pic>
        <p:nvPicPr>
          <p:cNvPr id="113668"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1600200"/>
            <a:ext cx="50387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113668"/>
                                        </p:tgtEl>
                                        <p:attrNameLst>
                                          <p:attrName>style.visibility</p:attrName>
                                        </p:attrNameLst>
                                      </p:cBhvr>
                                      <p:to>
                                        <p:strVal val="visible"/>
                                      </p:to>
                                    </p:set>
                                    <p:anim calcmode="lin" valueType="num">
                                      <p:cBhvr>
                                        <p:cTn id="7" dur="500" fill="hold"/>
                                        <p:tgtEl>
                                          <p:spTgt spid="113668"/>
                                        </p:tgtEl>
                                        <p:attrNameLst>
                                          <p:attrName>ppt_w</p:attrName>
                                        </p:attrNameLst>
                                      </p:cBhvr>
                                      <p:tavLst>
                                        <p:tav tm="0">
                                          <p:val>
                                            <p:fltVal val="0"/>
                                          </p:val>
                                        </p:tav>
                                        <p:tav tm="100000">
                                          <p:val>
                                            <p:strVal val="#ppt_w"/>
                                          </p:val>
                                        </p:tav>
                                      </p:tavLst>
                                    </p:anim>
                                    <p:anim calcmode="lin" valueType="num">
                                      <p:cBhvr>
                                        <p:cTn id="8" dur="500" fill="hold"/>
                                        <p:tgtEl>
                                          <p:spTgt spid="113668"/>
                                        </p:tgtEl>
                                        <p:attrNameLst>
                                          <p:attrName>ppt_h</p:attrName>
                                        </p:attrNameLst>
                                      </p:cBhvr>
                                      <p:tavLst>
                                        <p:tav tm="0">
                                          <p:val>
                                            <p:fltVal val="0"/>
                                          </p:val>
                                        </p:tav>
                                        <p:tav tm="100000">
                                          <p:val>
                                            <p:strVal val="#ppt_h"/>
                                          </p:val>
                                        </p:tav>
                                      </p:tavLst>
                                    </p:anim>
                                    <p:animEffect transition="in" filter="fade">
                                      <p:cBhvr>
                                        <p:cTn id="9" dur="500"/>
                                        <p:tgtEl>
                                          <p:spTgt spid="113668"/>
                                        </p:tgtEl>
                                      </p:cBhvr>
                                    </p:animEffect>
                                  </p:childTnLst>
                                </p:cTn>
                              </p:par>
                            </p:childTnLst>
                          </p:cTn>
                        </p:par>
                        <p:par>
                          <p:cTn id="10" fill="hold" nodeType="afterGroup">
                            <p:stCondLst>
                              <p:cond delay="500"/>
                            </p:stCondLst>
                            <p:childTnLst>
                              <p:par>
                                <p:cTn id="11" presetID="2" presetClass="entr" presetSubtype="8" fill="hold" nodeType="afterEffect">
                                  <p:stCondLst>
                                    <p:cond delay="0"/>
                                  </p:stCondLst>
                                  <p:childTnLst>
                                    <p:set>
                                      <p:cBhvr>
                                        <p:cTn id="12" dur="1" fill="hold">
                                          <p:stCondLst>
                                            <p:cond delay="0"/>
                                          </p:stCondLst>
                                        </p:cTn>
                                        <p:tgtEl>
                                          <p:spTgt spid="113669"/>
                                        </p:tgtEl>
                                        <p:attrNameLst>
                                          <p:attrName>style.visibility</p:attrName>
                                        </p:attrNameLst>
                                      </p:cBhvr>
                                      <p:to>
                                        <p:strVal val="visible"/>
                                      </p:to>
                                    </p:set>
                                    <p:anim calcmode="lin" valueType="num">
                                      <p:cBhvr additive="base">
                                        <p:cTn id="13" dur="500" fill="hold"/>
                                        <p:tgtEl>
                                          <p:spTgt spid="113669"/>
                                        </p:tgtEl>
                                        <p:attrNameLst>
                                          <p:attrName>ppt_x</p:attrName>
                                        </p:attrNameLst>
                                      </p:cBhvr>
                                      <p:tavLst>
                                        <p:tav tm="0">
                                          <p:val>
                                            <p:strVal val="0-#ppt_w/2"/>
                                          </p:val>
                                        </p:tav>
                                        <p:tav tm="100000">
                                          <p:val>
                                            <p:strVal val="#ppt_x"/>
                                          </p:val>
                                        </p:tav>
                                      </p:tavLst>
                                    </p:anim>
                                    <p:anim calcmode="lin" valueType="num">
                                      <p:cBhvr additive="base">
                                        <p:cTn id="14" dur="500" fill="hold"/>
                                        <p:tgtEl>
                                          <p:spTgt spid="1136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2291"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D4A3F55-D675-4E25-BBFA-3F6435058F17}" type="slidenum">
              <a:rPr lang="en-US">
                <a:latin typeface="Arial Black" pitchFamily="34" charset="0"/>
              </a:rPr>
              <a:pPr/>
              <a:t>12</a:t>
            </a:fld>
            <a:endParaRPr lang="en-US">
              <a:latin typeface="Arial Black" pitchFamily="34" charset="0"/>
            </a:endParaRPr>
          </a:p>
        </p:txBody>
      </p:sp>
      <p:sp>
        <p:nvSpPr>
          <p:cNvPr id="12292"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D345541-577D-497C-83A4-F0DD26706DCE}" type="datetime1">
              <a:rPr lang="en-US"/>
              <a:pPr/>
              <a:t>2/17/2014</a:t>
            </a:fld>
            <a:endParaRPr lang="en-US"/>
          </a:p>
        </p:txBody>
      </p:sp>
      <p:sp>
        <p:nvSpPr>
          <p:cNvPr id="12293" name="Rectangle 2"/>
          <p:cNvSpPr>
            <a:spLocks noGrp="1" noChangeArrowheads="1"/>
          </p:cNvSpPr>
          <p:nvPr>
            <p:ph type="title"/>
          </p:nvPr>
        </p:nvSpPr>
        <p:spPr>
          <a:xfrm>
            <a:off x="457200" y="457200"/>
            <a:ext cx="8229600" cy="685800"/>
          </a:xfrm>
        </p:spPr>
        <p:txBody>
          <a:bodyPr/>
          <a:lstStyle/>
          <a:p>
            <a:pPr algn="just" eaLnBrk="1" hangingPunct="1"/>
            <a:r>
              <a:rPr lang="en-US" sz="2400" smtClean="0"/>
              <a:t>Cluster Analysis untuk Memprediksi Talenta Pemain Basket (Jaringan Saraf Tiruan Self Organizing Map)</a:t>
            </a:r>
          </a:p>
        </p:txBody>
      </p:sp>
      <p:pic>
        <p:nvPicPr>
          <p:cNvPr id="115715" name="Picture 3"/>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1752600" y="1219200"/>
            <a:ext cx="5435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6" name="Picture 4"/>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1768475" y="1219200"/>
            <a:ext cx="53943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7" name="Picture 5"/>
          <p:cNvPicPr>
            <a:picLocks noChangeAspect="1" noChangeArrowheads="1"/>
          </p:cNvPicPr>
          <p:nvPr/>
        </p:nvPicPr>
        <p:blipFill>
          <a:blip r:embed="rId5">
            <a:lum bright="-10000" contrast="20000"/>
            <a:extLst>
              <a:ext uri="{28A0092B-C50C-407E-A947-70E740481C1C}">
                <a14:useLocalDpi xmlns:a14="http://schemas.microsoft.com/office/drawing/2010/main" val="0"/>
              </a:ext>
            </a:extLst>
          </a:blip>
          <a:srcRect/>
          <a:stretch>
            <a:fillRect/>
          </a:stretch>
        </p:blipFill>
        <p:spPr bwMode="auto">
          <a:xfrm>
            <a:off x="1676400" y="1219200"/>
            <a:ext cx="5529263" cy="545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6"/>
          <p:cNvPicPr>
            <a:picLocks noChangeAspect="1" noChangeArrowheads="1"/>
          </p:cNvPicPr>
          <p:nvPr/>
        </p:nvPicPr>
        <p:blipFill>
          <a:blip r:embed="rId6">
            <a:lum bright="-10000" contrast="20000"/>
            <a:extLst>
              <a:ext uri="{28A0092B-C50C-407E-A947-70E740481C1C}">
                <a14:useLocalDpi xmlns:a14="http://schemas.microsoft.com/office/drawing/2010/main" val="0"/>
              </a:ext>
            </a:extLst>
          </a:blip>
          <a:srcRect/>
          <a:stretch>
            <a:fillRect/>
          </a:stretch>
        </p:blipFill>
        <p:spPr bwMode="auto">
          <a:xfrm>
            <a:off x="304800" y="1219200"/>
            <a:ext cx="391953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9" name="Picture 7"/>
          <p:cNvPicPr>
            <a:picLocks noChangeAspect="1" noChangeArrowheads="1"/>
          </p:cNvPicPr>
          <p:nvPr/>
        </p:nvPicPr>
        <p:blipFill>
          <a:blip r:embed="rId7">
            <a:lum bright="-10000" contrast="20000"/>
            <a:extLst>
              <a:ext uri="{28A0092B-C50C-407E-A947-70E740481C1C}">
                <a14:useLocalDpi xmlns:a14="http://schemas.microsoft.com/office/drawing/2010/main" val="0"/>
              </a:ext>
            </a:extLst>
          </a:blip>
          <a:srcRect/>
          <a:stretch>
            <a:fillRect/>
          </a:stretch>
        </p:blipFill>
        <p:spPr bwMode="auto">
          <a:xfrm>
            <a:off x="838200" y="2184400"/>
            <a:ext cx="82296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0" name="Picture 8"/>
          <p:cNvPicPr>
            <a:picLocks noChangeAspect="1" noChangeArrowheads="1"/>
          </p:cNvPicPr>
          <p:nvPr/>
        </p:nvPicPr>
        <p:blipFill>
          <a:blip r:embed="rId8">
            <a:lum bright="-10000" contrast="20000"/>
            <a:extLst>
              <a:ext uri="{28A0092B-C50C-407E-A947-70E740481C1C}">
                <a14:useLocalDpi xmlns:a14="http://schemas.microsoft.com/office/drawing/2010/main" val="0"/>
              </a:ext>
            </a:extLst>
          </a:blip>
          <a:srcRect/>
          <a:stretch>
            <a:fillRect/>
          </a:stretch>
        </p:blipFill>
        <p:spPr bwMode="auto">
          <a:xfrm>
            <a:off x="2286000" y="1219200"/>
            <a:ext cx="422116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115718"/>
                                        </p:tgtEl>
                                        <p:attrNameLst>
                                          <p:attrName>style.visibility</p:attrName>
                                        </p:attrNameLst>
                                      </p:cBhvr>
                                      <p:to>
                                        <p:strVal val="visible"/>
                                      </p:to>
                                    </p:set>
                                    <p:anim calcmode="lin" valueType="num">
                                      <p:cBhvr>
                                        <p:cTn id="7" dur="500" fill="hold"/>
                                        <p:tgtEl>
                                          <p:spTgt spid="115718"/>
                                        </p:tgtEl>
                                        <p:attrNameLst>
                                          <p:attrName>ppt_w</p:attrName>
                                        </p:attrNameLst>
                                      </p:cBhvr>
                                      <p:tavLst>
                                        <p:tav tm="0">
                                          <p:val>
                                            <p:fltVal val="0"/>
                                          </p:val>
                                        </p:tav>
                                        <p:tav tm="100000">
                                          <p:val>
                                            <p:strVal val="#ppt_w"/>
                                          </p:val>
                                        </p:tav>
                                      </p:tavLst>
                                    </p:anim>
                                    <p:anim calcmode="lin" valueType="num">
                                      <p:cBhvr>
                                        <p:cTn id="8" dur="500" fill="hold"/>
                                        <p:tgtEl>
                                          <p:spTgt spid="115718"/>
                                        </p:tgtEl>
                                        <p:attrNameLst>
                                          <p:attrName>ppt_h</p:attrName>
                                        </p:attrNameLst>
                                      </p:cBhvr>
                                      <p:tavLst>
                                        <p:tav tm="0">
                                          <p:val>
                                            <p:fltVal val="0"/>
                                          </p:val>
                                        </p:tav>
                                        <p:tav tm="100000">
                                          <p:val>
                                            <p:strVal val="#ppt_h"/>
                                          </p:val>
                                        </p:tav>
                                      </p:tavLst>
                                    </p:anim>
                                    <p:animEffect transition="in" filter="fade">
                                      <p:cBhvr>
                                        <p:cTn id="9" dur="500"/>
                                        <p:tgtEl>
                                          <p:spTgt spid="11571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2" presetClass="entr" presetSubtype="2" fill="hold" nodeType="clickEffect">
                                  <p:stCondLst>
                                    <p:cond delay="0"/>
                                  </p:stCondLst>
                                  <p:childTnLst>
                                    <p:set>
                                      <p:cBhvr>
                                        <p:cTn id="13" dur="1" fill="hold">
                                          <p:stCondLst>
                                            <p:cond delay="0"/>
                                          </p:stCondLst>
                                        </p:cTn>
                                        <p:tgtEl>
                                          <p:spTgt spid="115719"/>
                                        </p:tgtEl>
                                        <p:attrNameLst>
                                          <p:attrName>style.visibility</p:attrName>
                                        </p:attrNameLst>
                                      </p:cBhvr>
                                      <p:to>
                                        <p:strVal val="visible"/>
                                      </p:to>
                                    </p:set>
                                    <p:animEffect transition="in" filter="slide(fromRight)">
                                      <p:cBhvr>
                                        <p:cTn id="14" dur="500"/>
                                        <p:tgtEl>
                                          <p:spTgt spid="1157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xit" presetSubtype="0" fill="hold" nodeType="clickEffect">
                                  <p:stCondLst>
                                    <p:cond delay="0"/>
                                  </p:stCondLst>
                                  <p:childTnLst>
                                    <p:anim calcmode="lin" valueType="num">
                                      <p:cBhvr>
                                        <p:cTn id="18" dur="500"/>
                                        <p:tgtEl>
                                          <p:spTgt spid="115718"/>
                                        </p:tgtEl>
                                        <p:attrNameLst>
                                          <p:attrName>ppt_w</p:attrName>
                                        </p:attrNameLst>
                                      </p:cBhvr>
                                      <p:tavLst>
                                        <p:tav tm="0">
                                          <p:val>
                                            <p:strVal val="ppt_w"/>
                                          </p:val>
                                        </p:tav>
                                        <p:tav tm="100000">
                                          <p:val>
                                            <p:fltVal val="0"/>
                                          </p:val>
                                        </p:tav>
                                      </p:tavLst>
                                    </p:anim>
                                    <p:anim calcmode="lin" valueType="num">
                                      <p:cBhvr>
                                        <p:cTn id="19" dur="500"/>
                                        <p:tgtEl>
                                          <p:spTgt spid="115718"/>
                                        </p:tgtEl>
                                        <p:attrNameLst>
                                          <p:attrName>ppt_h</p:attrName>
                                        </p:attrNameLst>
                                      </p:cBhvr>
                                      <p:tavLst>
                                        <p:tav tm="0">
                                          <p:val>
                                            <p:strVal val="ppt_h"/>
                                          </p:val>
                                        </p:tav>
                                        <p:tav tm="100000">
                                          <p:val>
                                            <p:fltVal val="0"/>
                                          </p:val>
                                        </p:tav>
                                      </p:tavLst>
                                    </p:anim>
                                    <p:animEffect transition="out" filter="fade">
                                      <p:cBhvr>
                                        <p:cTn id="20" dur="500"/>
                                        <p:tgtEl>
                                          <p:spTgt spid="115718"/>
                                        </p:tgtEl>
                                      </p:cBhvr>
                                    </p:animEffect>
                                    <p:set>
                                      <p:cBhvr>
                                        <p:cTn id="21" dur="1" fill="hold">
                                          <p:stCondLst>
                                            <p:cond delay="499"/>
                                          </p:stCondLst>
                                        </p:cTn>
                                        <p:tgtEl>
                                          <p:spTgt spid="115718"/>
                                        </p:tgtEl>
                                        <p:attrNameLst>
                                          <p:attrName>style.visibility</p:attrName>
                                        </p:attrNameLst>
                                      </p:cBhvr>
                                      <p:to>
                                        <p:strVal val="hidden"/>
                                      </p:to>
                                    </p:set>
                                  </p:childTnLst>
                                </p:cTn>
                              </p:par>
                              <p:par>
                                <p:cTn id="22" presetID="12" presetClass="exit" presetSubtype="2" fill="hold" nodeType="withEffect">
                                  <p:stCondLst>
                                    <p:cond delay="0"/>
                                  </p:stCondLst>
                                  <p:childTnLst>
                                    <p:animEffect transition="out" filter="slide(fromRight)">
                                      <p:cBhvr>
                                        <p:cTn id="23" dur="500"/>
                                        <p:tgtEl>
                                          <p:spTgt spid="115719"/>
                                        </p:tgtEl>
                                      </p:cBhvr>
                                    </p:animEffect>
                                    <p:set>
                                      <p:cBhvr>
                                        <p:cTn id="24" dur="1" fill="hold">
                                          <p:stCondLst>
                                            <p:cond delay="499"/>
                                          </p:stCondLst>
                                        </p:cTn>
                                        <p:tgtEl>
                                          <p:spTgt spid="115719"/>
                                        </p:tgtEl>
                                        <p:attrNameLst>
                                          <p:attrName>style.visibility</p:attrName>
                                        </p:attrNameLst>
                                      </p:cBhvr>
                                      <p:to>
                                        <p:strVal val="hidden"/>
                                      </p:to>
                                    </p:set>
                                  </p:childTnLst>
                                </p:cTn>
                              </p:par>
                            </p:childTnLst>
                          </p:cTn>
                        </p:par>
                        <p:par>
                          <p:cTn id="25" fill="hold" nodeType="afterGroup">
                            <p:stCondLst>
                              <p:cond delay="500"/>
                            </p:stCondLst>
                            <p:childTnLst>
                              <p:par>
                                <p:cTn id="26" presetID="53" presetClass="entr" presetSubtype="0" fill="hold" nodeType="afterEffect">
                                  <p:stCondLst>
                                    <p:cond delay="0"/>
                                  </p:stCondLst>
                                  <p:childTnLst>
                                    <p:set>
                                      <p:cBhvr>
                                        <p:cTn id="27" dur="1" fill="hold">
                                          <p:stCondLst>
                                            <p:cond delay="0"/>
                                          </p:stCondLst>
                                        </p:cTn>
                                        <p:tgtEl>
                                          <p:spTgt spid="115717"/>
                                        </p:tgtEl>
                                        <p:attrNameLst>
                                          <p:attrName>style.visibility</p:attrName>
                                        </p:attrNameLst>
                                      </p:cBhvr>
                                      <p:to>
                                        <p:strVal val="visible"/>
                                      </p:to>
                                    </p:set>
                                    <p:anim calcmode="lin" valueType="num">
                                      <p:cBhvr>
                                        <p:cTn id="28" dur="500" fill="hold"/>
                                        <p:tgtEl>
                                          <p:spTgt spid="115717"/>
                                        </p:tgtEl>
                                        <p:attrNameLst>
                                          <p:attrName>ppt_w</p:attrName>
                                        </p:attrNameLst>
                                      </p:cBhvr>
                                      <p:tavLst>
                                        <p:tav tm="0">
                                          <p:val>
                                            <p:fltVal val="0"/>
                                          </p:val>
                                        </p:tav>
                                        <p:tav tm="100000">
                                          <p:val>
                                            <p:strVal val="#ppt_w"/>
                                          </p:val>
                                        </p:tav>
                                      </p:tavLst>
                                    </p:anim>
                                    <p:anim calcmode="lin" valueType="num">
                                      <p:cBhvr>
                                        <p:cTn id="29" dur="500" fill="hold"/>
                                        <p:tgtEl>
                                          <p:spTgt spid="115717"/>
                                        </p:tgtEl>
                                        <p:attrNameLst>
                                          <p:attrName>ppt_h</p:attrName>
                                        </p:attrNameLst>
                                      </p:cBhvr>
                                      <p:tavLst>
                                        <p:tav tm="0">
                                          <p:val>
                                            <p:fltVal val="0"/>
                                          </p:val>
                                        </p:tav>
                                        <p:tav tm="100000">
                                          <p:val>
                                            <p:strVal val="#ppt_h"/>
                                          </p:val>
                                        </p:tav>
                                      </p:tavLst>
                                    </p:anim>
                                    <p:animEffect transition="in" filter="fade">
                                      <p:cBhvr>
                                        <p:cTn id="30" dur="500"/>
                                        <p:tgtEl>
                                          <p:spTgt spid="11571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xit" presetSubtype="0" fill="hold" nodeType="clickEffect">
                                  <p:stCondLst>
                                    <p:cond delay="0"/>
                                  </p:stCondLst>
                                  <p:childTnLst>
                                    <p:anim calcmode="lin" valueType="num">
                                      <p:cBhvr>
                                        <p:cTn id="34" dur="500"/>
                                        <p:tgtEl>
                                          <p:spTgt spid="115717"/>
                                        </p:tgtEl>
                                        <p:attrNameLst>
                                          <p:attrName>ppt_w</p:attrName>
                                        </p:attrNameLst>
                                      </p:cBhvr>
                                      <p:tavLst>
                                        <p:tav tm="0">
                                          <p:val>
                                            <p:strVal val="ppt_w"/>
                                          </p:val>
                                        </p:tav>
                                        <p:tav tm="100000">
                                          <p:val>
                                            <p:fltVal val="0"/>
                                          </p:val>
                                        </p:tav>
                                      </p:tavLst>
                                    </p:anim>
                                    <p:anim calcmode="lin" valueType="num">
                                      <p:cBhvr>
                                        <p:cTn id="35" dur="500"/>
                                        <p:tgtEl>
                                          <p:spTgt spid="115717"/>
                                        </p:tgtEl>
                                        <p:attrNameLst>
                                          <p:attrName>ppt_h</p:attrName>
                                        </p:attrNameLst>
                                      </p:cBhvr>
                                      <p:tavLst>
                                        <p:tav tm="0">
                                          <p:val>
                                            <p:strVal val="ppt_h"/>
                                          </p:val>
                                        </p:tav>
                                        <p:tav tm="100000">
                                          <p:val>
                                            <p:fltVal val="0"/>
                                          </p:val>
                                        </p:tav>
                                      </p:tavLst>
                                    </p:anim>
                                    <p:animEffect transition="out" filter="fade">
                                      <p:cBhvr>
                                        <p:cTn id="36" dur="500"/>
                                        <p:tgtEl>
                                          <p:spTgt spid="115717"/>
                                        </p:tgtEl>
                                      </p:cBhvr>
                                    </p:animEffect>
                                    <p:set>
                                      <p:cBhvr>
                                        <p:cTn id="37" dur="1" fill="hold">
                                          <p:stCondLst>
                                            <p:cond delay="499"/>
                                          </p:stCondLst>
                                        </p:cTn>
                                        <p:tgtEl>
                                          <p:spTgt spid="115717"/>
                                        </p:tgtEl>
                                        <p:attrNameLst>
                                          <p:attrName>style.visibility</p:attrName>
                                        </p:attrNameLst>
                                      </p:cBhvr>
                                      <p:to>
                                        <p:strVal val="hidden"/>
                                      </p:to>
                                    </p:set>
                                  </p:childTnLst>
                                </p:cTn>
                              </p:par>
                              <p:par>
                                <p:cTn id="38" presetID="53" presetClass="entr" presetSubtype="0" fill="hold" nodeType="withEffect">
                                  <p:stCondLst>
                                    <p:cond delay="0"/>
                                  </p:stCondLst>
                                  <p:childTnLst>
                                    <p:set>
                                      <p:cBhvr>
                                        <p:cTn id="39" dur="1" fill="hold">
                                          <p:stCondLst>
                                            <p:cond delay="0"/>
                                          </p:stCondLst>
                                        </p:cTn>
                                        <p:tgtEl>
                                          <p:spTgt spid="115720"/>
                                        </p:tgtEl>
                                        <p:attrNameLst>
                                          <p:attrName>style.visibility</p:attrName>
                                        </p:attrNameLst>
                                      </p:cBhvr>
                                      <p:to>
                                        <p:strVal val="visible"/>
                                      </p:to>
                                    </p:set>
                                    <p:anim calcmode="lin" valueType="num">
                                      <p:cBhvr>
                                        <p:cTn id="40" dur="500" fill="hold"/>
                                        <p:tgtEl>
                                          <p:spTgt spid="115720"/>
                                        </p:tgtEl>
                                        <p:attrNameLst>
                                          <p:attrName>ppt_w</p:attrName>
                                        </p:attrNameLst>
                                      </p:cBhvr>
                                      <p:tavLst>
                                        <p:tav tm="0">
                                          <p:val>
                                            <p:fltVal val="0"/>
                                          </p:val>
                                        </p:tav>
                                        <p:tav tm="100000">
                                          <p:val>
                                            <p:strVal val="#ppt_w"/>
                                          </p:val>
                                        </p:tav>
                                      </p:tavLst>
                                    </p:anim>
                                    <p:anim calcmode="lin" valueType="num">
                                      <p:cBhvr>
                                        <p:cTn id="41" dur="500" fill="hold"/>
                                        <p:tgtEl>
                                          <p:spTgt spid="115720"/>
                                        </p:tgtEl>
                                        <p:attrNameLst>
                                          <p:attrName>ppt_h</p:attrName>
                                        </p:attrNameLst>
                                      </p:cBhvr>
                                      <p:tavLst>
                                        <p:tav tm="0">
                                          <p:val>
                                            <p:fltVal val="0"/>
                                          </p:val>
                                        </p:tav>
                                        <p:tav tm="100000">
                                          <p:val>
                                            <p:strVal val="#ppt_h"/>
                                          </p:val>
                                        </p:tav>
                                      </p:tavLst>
                                    </p:anim>
                                    <p:animEffect transition="in" filter="fade">
                                      <p:cBhvr>
                                        <p:cTn id="42" dur="500"/>
                                        <p:tgtEl>
                                          <p:spTgt spid="1157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xit" presetSubtype="0" fill="hold" nodeType="clickEffect">
                                  <p:stCondLst>
                                    <p:cond delay="0"/>
                                  </p:stCondLst>
                                  <p:childTnLst>
                                    <p:anim calcmode="lin" valueType="num">
                                      <p:cBhvr>
                                        <p:cTn id="46" dur="500"/>
                                        <p:tgtEl>
                                          <p:spTgt spid="115720"/>
                                        </p:tgtEl>
                                        <p:attrNameLst>
                                          <p:attrName>ppt_w</p:attrName>
                                        </p:attrNameLst>
                                      </p:cBhvr>
                                      <p:tavLst>
                                        <p:tav tm="0">
                                          <p:val>
                                            <p:strVal val="ppt_w"/>
                                          </p:val>
                                        </p:tav>
                                        <p:tav tm="100000">
                                          <p:val>
                                            <p:fltVal val="0"/>
                                          </p:val>
                                        </p:tav>
                                      </p:tavLst>
                                    </p:anim>
                                    <p:anim calcmode="lin" valueType="num">
                                      <p:cBhvr>
                                        <p:cTn id="47" dur="500"/>
                                        <p:tgtEl>
                                          <p:spTgt spid="115720"/>
                                        </p:tgtEl>
                                        <p:attrNameLst>
                                          <p:attrName>ppt_h</p:attrName>
                                        </p:attrNameLst>
                                      </p:cBhvr>
                                      <p:tavLst>
                                        <p:tav tm="0">
                                          <p:val>
                                            <p:strVal val="ppt_h"/>
                                          </p:val>
                                        </p:tav>
                                        <p:tav tm="100000">
                                          <p:val>
                                            <p:fltVal val="0"/>
                                          </p:val>
                                        </p:tav>
                                      </p:tavLst>
                                    </p:anim>
                                    <p:animEffect transition="out" filter="fade">
                                      <p:cBhvr>
                                        <p:cTn id="48" dur="500"/>
                                        <p:tgtEl>
                                          <p:spTgt spid="115720"/>
                                        </p:tgtEl>
                                      </p:cBhvr>
                                    </p:animEffect>
                                    <p:set>
                                      <p:cBhvr>
                                        <p:cTn id="49" dur="1" fill="hold">
                                          <p:stCondLst>
                                            <p:cond delay="499"/>
                                          </p:stCondLst>
                                        </p:cTn>
                                        <p:tgtEl>
                                          <p:spTgt spid="115720"/>
                                        </p:tgtEl>
                                        <p:attrNameLst>
                                          <p:attrName>style.visibility</p:attrName>
                                        </p:attrNameLst>
                                      </p:cBhvr>
                                      <p:to>
                                        <p:strVal val="hidden"/>
                                      </p:to>
                                    </p:set>
                                  </p:childTnLst>
                                </p:cTn>
                              </p:par>
                              <p:par>
                                <p:cTn id="50" presetID="53" presetClass="entr" presetSubtype="0" fill="hold" nodeType="withEffect">
                                  <p:stCondLst>
                                    <p:cond delay="0"/>
                                  </p:stCondLst>
                                  <p:childTnLst>
                                    <p:set>
                                      <p:cBhvr>
                                        <p:cTn id="51" dur="1" fill="hold">
                                          <p:stCondLst>
                                            <p:cond delay="0"/>
                                          </p:stCondLst>
                                        </p:cTn>
                                        <p:tgtEl>
                                          <p:spTgt spid="115715"/>
                                        </p:tgtEl>
                                        <p:attrNameLst>
                                          <p:attrName>style.visibility</p:attrName>
                                        </p:attrNameLst>
                                      </p:cBhvr>
                                      <p:to>
                                        <p:strVal val="visible"/>
                                      </p:to>
                                    </p:set>
                                    <p:anim calcmode="lin" valueType="num">
                                      <p:cBhvr>
                                        <p:cTn id="52" dur="500" fill="hold"/>
                                        <p:tgtEl>
                                          <p:spTgt spid="115715"/>
                                        </p:tgtEl>
                                        <p:attrNameLst>
                                          <p:attrName>ppt_w</p:attrName>
                                        </p:attrNameLst>
                                      </p:cBhvr>
                                      <p:tavLst>
                                        <p:tav tm="0">
                                          <p:val>
                                            <p:fltVal val="0"/>
                                          </p:val>
                                        </p:tav>
                                        <p:tav tm="100000">
                                          <p:val>
                                            <p:strVal val="#ppt_w"/>
                                          </p:val>
                                        </p:tav>
                                      </p:tavLst>
                                    </p:anim>
                                    <p:anim calcmode="lin" valueType="num">
                                      <p:cBhvr>
                                        <p:cTn id="53" dur="500" fill="hold"/>
                                        <p:tgtEl>
                                          <p:spTgt spid="115715"/>
                                        </p:tgtEl>
                                        <p:attrNameLst>
                                          <p:attrName>ppt_h</p:attrName>
                                        </p:attrNameLst>
                                      </p:cBhvr>
                                      <p:tavLst>
                                        <p:tav tm="0">
                                          <p:val>
                                            <p:fltVal val="0"/>
                                          </p:val>
                                        </p:tav>
                                        <p:tav tm="100000">
                                          <p:val>
                                            <p:strVal val="#ppt_h"/>
                                          </p:val>
                                        </p:tav>
                                      </p:tavLst>
                                    </p:anim>
                                    <p:animEffect transition="in" filter="fade">
                                      <p:cBhvr>
                                        <p:cTn id="54" dur="500"/>
                                        <p:tgtEl>
                                          <p:spTgt spid="11571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xit" presetSubtype="0" fill="hold" nodeType="clickEffect">
                                  <p:stCondLst>
                                    <p:cond delay="0"/>
                                  </p:stCondLst>
                                  <p:childTnLst>
                                    <p:anim calcmode="lin" valueType="num">
                                      <p:cBhvr>
                                        <p:cTn id="58" dur="500"/>
                                        <p:tgtEl>
                                          <p:spTgt spid="115715"/>
                                        </p:tgtEl>
                                        <p:attrNameLst>
                                          <p:attrName>ppt_w</p:attrName>
                                        </p:attrNameLst>
                                      </p:cBhvr>
                                      <p:tavLst>
                                        <p:tav tm="0">
                                          <p:val>
                                            <p:strVal val="ppt_w"/>
                                          </p:val>
                                        </p:tav>
                                        <p:tav tm="100000">
                                          <p:val>
                                            <p:fltVal val="0"/>
                                          </p:val>
                                        </p:tav>
                                      </p:tavLst>
                                    </p:anim>
                                    <p:anim calcmode="lin" valueType="num">
                                      <p:cBhvr>
                                        <p:cTn id="59" dur="500"/>
                                        <p:tgtEl>
                                          <p:spTgt spid="115715"/>
                                        </p:tgtEl>
                                        <p:attrNameLst>
                                          <p:attrName>ppt_h</p:attrName>
                                        </p:attrNameLst>
                                      </p:cBhvr>
                                      <p:tavLst>
                                        <p:tav tm="0">
                                          <p:val>
                                            <p:strVal val="ppt_h"/>
                                          </p:val>
                                        </p:tav>
                                        <p:tav tm="100000">
                                          <p:val>
                                            <p:fltVal val="0"/>
                                          </p:val>
                                        </p:tav>
                                      </p:tavLst>
                                    </p:anim>
                                    <p:animEffect transition="out" filter="fade">
                                      <p:cBhvr>
                                        <p:cTn id="60" dur="500"/>
                                        <p:tgtEl>
                                          <p:spTgt spid="115715"/>
                                        </p:tgtEl>
                                      </p:cBhvr>
                                    </p:animEffect>
                                    <p:set>
                                      <p:cBhvr>
                                        <p:cTn id="61" dur="1" fill="hold">
                                          <p:stCondLst>
                                            <p:cond delay="499"/>
                                          </p:stCondLst>
                                        </p:cTn>
                                        <p:tgtEl>
                                          <p:spTgt spid="115715"/>
                                        </p:tgtEl>
                                        <p:attrNameLst>
                                          <p:attrName>style.visibility</p:attrName>
                                        </p:attrNameLst>
                                      </p:cBhvr>
                                      <p:to>
                                        <p:strVal val="hidden"/>
                                      </p:to>
                                    </p:set>
                                  </p:childTnLst>
                                </p:cTn>
                              </p:par>
                              <p:par>
                                <p:cTn id="62" presetID="53" presetClass="entr" presetSubtype="0" fill="hold" nodeType="withEffect">
                                  <p:stCondLst>
                                    <p:cond delay="0"/>
                                  </p:stCondLst>
                                  <p:childTnLst>
                                    <p:set>
                                      <p:cBhvr>
                                        <p:cTn id="63" dur="1" fill="hold">
                                          <p:stCondLst>
                                            <p:cond delay="0"/>
                                          </p:stCondLst>
                                        </p:cTn>
                                        <p:tgtEl>
                                          <p:spTgt spid="115716"/>
                                        </p:tgtEl>
                                        <p:attrNameLst>
                                          <p:attrName>style.visibility</p:attrName>
                                        </p:attrNameLst>
                                      </p:cBhvr>
                                      <p:to>
                                        <p:strVal val="visible"/>
                                      </p:to>
                                    </p:set>
                                    <p:anim calcmode="lin" valueType="num">
                                      <p:cBhvr>
                                        <p:cTn id="64" dur="500" fill="hold"/>
                                        <p:tgtEl>
                                          <p:spTgt spid="115716"/>
                                        </p:tgtEl>
                                        <p:attrNameLst>
                                          <p:attrName>ppt_w</p:attrName>
                                        </p:attrNameLst>
                                      </p:cBhvr>
                                      <p:tavLst>
                                        <p:tav tm="0">
                                          <p:val>
                                            <p:fltVal val="0"/>
                                          </p:val>
                                        </p:tav>
                                        <p:tav tm="100000">
                                          <p:val>
                                            <p:strVal val="#ppt_w"/>
                                          </p:val>
                                        </p:tav>
                                      </p:tavLst>
                                    </p:anim>
                                    <p:anim calcmode="lin" valueType="num">
                                      <p:cBhvr>
                                        <p:cTn id="65" dur="500" fill="hold"/>
                                        <p:tgtEl>
                                          <p:spTgt spid="115716"/>
                                        </p:tgtEl>
                                        <p:attrNameLst>
                                          <p:attrName>ppt_h</p:attrName>
                                        </p:attrNameLst>
                                      </p:cBhvr>
                                      <p:tavLst>
                                        <p:tav tm="0">
                                          <p:val>
                                            <p:fltVal val="0"/>
                                          </p:val>
                                        </p:tav>
                                        <p:tav tm="100000">
                                          <p:val>
                                            <p:strVal val="#ppt_h"/>
                                          </p:val>
                                        </p:tav>
                                      </p:tavLst>
                                    </p:anim>
                                    <p:animEffect transition="in" filter="fade">
                                      <p:cBhvr>
                                        <p:cTn id="66" dur="500"/>
                                        <p:tgtEl>
                                          <p:spTgt spid="11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3315"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3CFF335-392F-4E8F-AE8E-688BDBCA2474}" type="slidenum">
              <a:rPr lang="en-US">
                <a:latin typeface="Arial Black" pitchFamily="34" charset="0"/>
              </a:rPr>
              <a:pPr/>
              <a:t>13</a:t>
            </a:fld>
            <a:endParaRPr lang="en-US">
              <a:latin typeface="Arial Black" pitchFamily="34" charset="0"/>
            </a:endParaRPr>
          </a:p>
        </p:txBody>
      </p:sp>
      <p:sp>
        <p:nvSpPr>
          <p:cNvPr id="13316"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5DC950A-18AD-4227-A7C5-EC7C3873EEA1}" type="datetime1">
              <a:rPr lang="en-US"/>
              <a:pPr/>
              <a:t>2/17/2014</a:t>
            </a:fld>
            <a:endParaRPr lang="en-US"/>
          </a:p>
        </p:txBody>
      </p:sp>
      <p:sp>
        <p:nvSpPr>
          <p:cNvPr id="13317" name="Rectangle 2"/>
          <p:cNvSpPr>
            <a:spLocks noGrp="1" noChangeArrowheads="1"/>
          </p:cNvSpPr>
          <p:nvPr>
            <p:ph type="title"/>
          </p:nvPr>
        </p:nvSpPr>
        <p:spPr>
          <a:xfrm>
            <a:off x="457200" y="381000"/>
            <a:ext cx="8229600" cy="1143000"/>
          </a:xfrm>
        </p:spPr>
        <p:txBody>
          <a:bodyPr/>
          <a:lstStyle/>
          <a:p>
            <a:pPr eaLnBrk="1" hangingPunct="1"/>
            <a:r>
              <a:rPr lang="en-US" sz="3600" smtClean="0"/>
              <a:t>Aplikasi Pencari Lokasi Dan Informasi Ruangan (E-Kiosk) menggunakan A*</a:t>
            </a:r>
          </a:p>
        </p:txBody>
      </p:sp>
      <p:pic>
        <p:nvPicPr>
          <p:cNvPr id="114692" name="Picture 4" descr="Bab5_Client_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24000"/>
            <a:ext cx="6858000" cy="5153025"/>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pic>
      <p:pic>
        <p:nvPicPr>
          <p:cNvPr id="114693" name="Picture 5" descr="Bab5_Client_Ruang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24000"/>
            <a:ext cx="6858000" cy="5145088"/>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pic>
      <p:pic>
        <p:nvPicPr>
          <p:cNvPr id="114699" name="Picture 11" descr="Bab5_Client_AStarStep1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524000"/>
            <a:ext cx="6891338" cy="5143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4700" name="Picture 12" descr="Bab5_Client_AStarStep1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625" y="1552575"/>
            <a:ext cx="6886575" cy="5153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4701" name="Picture 13" descr="Bab5_Client_AStarStep1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625" y="1524000"/>
            <a:ext cx="6886575" cy="5160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4702" name="Picture 14" descr="Bab5_Client_AStarStep1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0625" y="1528763"/>
            <a:ext cx="6886575" cy="51768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4703" name="Picture 15" descr="Bab5_Client_AStarCitoStep2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524000"/>
            <a:ext cx="6881813" cy="5156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4704" name="Text Box 16"/>
          <p:cNvSpPr txBox="1">
            <a:spLocks noChangeArrowheads="1"/>
          </p:cNvSpPr>
          <p:nvPr/>
        </p:nvSpPr>
        <p:spPr bwMode="auto">
          <a:xfrm>
            <a:off x="8296275" y="2714625"/>
            <a:ext cx="6191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4400" b="1"/>
              <a:t>C</a:t>
            </a:r>
          </a:p>
          <a:p>
            <a:pPr algn="ctr"/>
            <a:r>
              <a:rPr lang="en-US" sz="4400" b="1"/>
              <a:t>I</a:t>
            </a:r>
          </a:p>
          <a:p>
            <a:pPr algn="ctr"/>
            <a:r>
              <a:rPr lang="en-US" sz="4400" b="1"/>
              <a:t>T</a:t>
            </a:r>
          </a:p>
          <a:p>
            <a:pPr algn="ctr"/>
            <a:r>
              <a:rPr lang="en-US" sz="4400" b="1"/>
              <a: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114692"/>
                                        </p:tgtEl>
                                        <p:attrNameLst>
                                          <p:attrName>style.visibility</p:attrName>
                                        </p:attrNameLst>
                                      </p:cBhvr>
                                      <p:to>
                                        <p:strVal val="visible"/>
                                      </p:to>
                                    </p:set>
                                    <p:anim calcmode="lin" valueType="num">
                                      <p:cBhvr>
                                        <p:cTn id="7" dur="500" fill="hold"/>
                                        <p:tgtEl>
                                          <p:spTgt spid="114692"/>
                                        </p:tgtEl>
                                        <p:attrNameLst>
                                          <p:attrName>ppt_w</p:attrName>
                                        </p:attrNameLst>
                                      </p:cBhvr>
                                      <p:tavLst>
                                        <p:tav tm="0">
                                          <p:val>
                                            <p:fltVal val="0"/>
                                          </p:val>
                                        </p:tav>
                                        <p:tav tm="100000">
                                          <p:val>
                                            <p:strVal val="#ppt_w"/>
                                          </p:val>
                                        </p:tav>
                                      </p:tavLst>
                                    </p:anim>
                                    <p:anim calcmode="lin" valueType="num">
                                      <p:cBhvr>
                                        <p:cTn id="8" dur="500" fill="hold"/>
                                        <p:tgtEl>
                                          <p:spTgt spid="114692"/>
                                        </p:tgtEl>
                                        <p:attrNameLst>
                                          <p:attrName>ppt_h</p:attrName>
                                        </p:attrNameLst>
                                      </p:cBhvr>
                                      <p:tavLst>
                                        <p:tav tm="0">
                                          <p:val>
                                            <p:fltVal val="0"/>
                                          </p:val>
                                        </p:tav>
                                        <p:tav tm="100000">
                                          <p:val>
                                            <p:strVal val="#ppt_h"/>
                                          </p:val>
                                        </p:tav>
                                      </p:tavLst>
                                    </p:anim>
                                    <p:animEffect transition="in" filter="fade">
                                      <p:cBhvr>
                                        <p:cTn id="9" dur="500"/>
                                        <p:tgtEl>
                                          <p:spTgt spid="11469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xit" presetSubtype="0" fill="hold" nodeType="clickEffect">
                                  <p:stCondLst>
                                    <p:cond delay="0"/>
                                  </p:stCondLst>
                                  <p:childTnLst>
                                    <p:anim calcmode="lin" valueType="num">
                                      <p:cBhvr>
                                        <p:cTn id="13" dur="500"/>
                                        <p:tgtEl>
                                          <p:spTgt spid="114692"/>
                                        </p:tgtEl>
                                        <p:attrNameLst>
                                          <p:attrName>ppt_w</p:attrName>
                                        </p:attrNameLst>
                                      </p:cBhvr>
                                      <p:tavLst>
                                        <p:tav tm="0">
                                          <p:val>
                                            <p:strVal val="ppt_w"/>
                                          </p:val>
                                        </p:tav>
                                        <p:tav tm="100000">
                                          <p:val>
                                            <p:fltVal val="0"/>
                                          </p:val>
                                        </p:tav>
                                      </p:tavLst>
                                    </p:anim>
                                    <p:anim calcmode="lin" valueType="num">
                                      <p:cBhvr>
                                        <p:cTn id="14" dur="500"/>
                                        <p:tgtEl>
                                          <p:spTgt spid="114692"/>
                                        </p:tgtEl>
                                        <p:attrNameLst>
                                          <p:attrName>ppt_h</p:attrName>
                                        </p:attrNameLst>
                                      </p:cBhvr>
                                      <p:tavLst>
                                        <p:tav tm="0">
                                          <p:val>
                                            <p:strVal val="ppt_h"/>
                                          </p:val>
                                        </p:tav>
                                        <p:tav tm="100000">
                                          <p:val>
                                            <p:fltVal val="0"/>
                                          </p:val>
                                        </p:tav>
                                      </p:tavLst>
                                    </p:anim>
                                    <p:animEffect transition="out" filter="fade">
                                      <p:cBhvr>
                                        <p:cTn id="15" dur="500"/>
                                        <p:tgtEl>
                                          <p:spTgt spid="114692"/>
                                        </p:tgtEl>
                                      </p:cBhvr>
                                    </p:animEffect>
                                    <p:set>
                                      <p:cBhvr>
                                        <p:cTn id="16" dur="1" fill="hold">
                                          <p:stCondLst>
                                            <p:cond delay="499"/>
                                          </p:stCondLst>
                                        </p:cTn>
                                        <p:tgtEl>
                                          <p:spTgt spid="114692"/>
                                        </p:tgtEl>
                                        <p:attrNameLst>
                                          <p:attrName>style.visibility</p:attrName>
                                        </p:attrNameLst>
                                      </p:cBhvr>
                                      <p:to>
                                        <p:strVal val="hidden"/>
                                      </p:to>
                                    </p:set>
                                  </p:childTnLst>
                                </p:cTn>
                              </p:par>
                              <p:par>
                                <p:cTn id="17" presetID="53" presetClass="entr" presetSubtype="0" fill="hold" nodeType="withEffect">
                                  <p:stCondLst>
                                    <p:cond delay="0"/>
                                  </p:stCondLst>
                                  <p:childTnLst>
                                    <p:set>
                                      <p:cBhvr>
                                        <p:cTn id="18" dur="1" fill="hold">
                                          <p:stCondLst>
                                            <p:cond delay="0"/>
                                          </p:stCondLst>
                                        </p:cTn>
                                        <p:tgtEl>
                                          <p:spTgt spid="114693"/>
                                        </p:tgtEl>
                                        <p:attrNameLst>
                                          <p:attrName>style.visibility</p:attrName>
                                        </p:attrNameLst>
                                      </p:cBhvr>
                                      <p:to>
                                        <p:strVal val="visible"/>
                                      </p:to>
                                    </p:set>
                                    <p:anim calcmode="lin" valueType="num">
                                      <p:cBhvr>
                                        <p:cTn id="19" dur="500" fill="hold"/>
                                        <p:tgtEl>
                                          <p:spTgt spid="114693"/>
                                        </p:tgtEl>
                                        <p:attrNameLst>
                                          <p:attrName>ppt_w</p:attrName>
                                        </p:attrNameLst>
                                      </p:cBhvr>
                                      <p:tavLst>
                                        <p:tav tm="0">
                                          <p:val>
                                            <p:fltVal val="0"/>
                                          </p:val>
                                        </p:tav>
                                        <p:tav tm="100000">
                                          <p:val>
                                            <p:strVal val="#ppt_w"/>
                                          </p:val>
                                        </p:tav>
                                      </p:tavLst>
                                    </p:anim>
                                    <p:anim calcmode="lin" valueType="num">
                                      <p:cBhvr>
                                        <p:cTn id="20" dur="500" fill="hold"/>
                                        <p:tgtEl>
                                          <p:spTgt spid="114693"/>
                                        </p:tgtEl>
                                        <p:attrNameLst>
                                          <p:attrName>ppt_h</p:attrName>
                                        </p:attrNameLst>
                                      </p:cBhvr>
                                      <p:tavLst>
                                        <p:tav tm="0">
                                          <p:val>
                                            <p:fltVal val="0"/>
                                          </p:val>
                                        </p:tav>
                                        <p:tav tm="100000">
                                          <p:val>
                                            <p:strVal val="#ppt_h"/>
                                          </p:val>
                                        </p:tav>
                                      </p:tavLst>
                                    </p:anim>
                                    <p:animEffect transition="in" filter="fade">
                                      <p:cBhvr>
                                        <p:cTn id="21" dur="500"/>
                                        <p:tgtEl>
                                          <p:spTgt spid="11469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xit" presetSubtype="0" fill="hold" nodeType="clickEffect">
                                  <p:stCondLst>
                                    <p:cond delay="0"/>
                                  </p:stCondLst>
                                  <p:childTnLst>
                                    <p:anim calcmode="lin" valueType="num">
                                      <p:cBhvr>
                                        <p:cTn id="25" dur="500"/>
                                        <p:tgtEl>
                                          <p:spTgt spid="114693"/>
                                        </p:tgtEl>
                                        <p:attrNameLst>
                                          <p:attrName>ppt_w</p:attrName>
                                        </p:attrNameLst>
                                      </p:cBhvr>
                                      <p:tavLst>
                                        <p:tav tm="0">
                                          <p:val>
                                            <p:strVal val="ppt_w"/>
                                          </p:val>
                                        </p:tav>
                                        <p:tav tm="100000">
                                          <p:val>
                                            <p:fltVal val="0"/>
                                          </p:val>
                                        </p:tav>
                                      </p:tavLst>
                                    </p:anim>
                                    <p:anim calcmode="lin" valueType="num">
                                      <p:cBhvr>
                                        <p:cTn id="26" dur="500"/>
                                        <p:tgtEl>
                                          <p:spTgt spid="114693"/>
                                        </p:tgtEl>
                                        <p:attrNameLst>
                                          <p:attrName>ppt_h</p:attrName>
                                        </p:attrNameLst>
                                      </p:cBhvr>
                                      <p:tavLst>
                                        <p:tav tm="0">
                                          <p:val>
                                            <p:strVal val="ppt_h"/>
                                          </p:val>
                                        </p:tav>
                                        <p:tav tm="100000">
                                          <p:val>
                                            <p:fltVal val="0"/>
                                          </p:val>
                                        </p:tav>
                                      </p:tavLst>
                                    </p:anim>
                                    <p:animEffect transition="out" filter="fade">
                                      <p:cBhvr>
                                        <p:cTn id="27" dur="500"/>
                                        <p:tgtEl>
                                          <p:spTgt spid="114693"/>
                                        </p:tgtEl>
                                      </p:cBhvr>
                                    </p:animEffect>
                                    <p:set>
                                      <p:cBhvr>
                                        <p:cTn id="28" dur="1" fill="hold">
                                          <p:stCondLst>
                                            <p:cond delay="499"/>
                                          </p:stCondLst>
                                        </p:cTn>
                                        <p:tgtEl>
                                          <p:spTgt spid="114693"/>
                                        </p:tgtEl>
                                        <p:attrNameLst>
                                          <p:attrName>style.visibility</p:attrName>
                                        </p:attrNameLst>
                                      </p:cBhvr>
                                      <p:to>
                                        <p:strVal val="hidden"/>
                                      </p:to>
                                    </p:set>
                                  </p:childTnLst>
                                </p:cTn>
                              </p:par>
                              <p:par>
                                <p:cTn id="29" presetID="53" presetClass="entr" presetSubtype="0" fill="hold" nodeType="withEffect">
                                  <p:stCondLst>
                                    <p:cond delay="0"/>
                                  </p:stCondLst>
                                  <p:childTnLst>
                                    <p:set>
                                      <p:cBhvr>
                                        <p:cTn id="30" dur="1" fill="hold">
                                          <p:stCondLst>
                                            <p:cond delay="0"/>
                                          </p:stCondLst>
                                        </p:cTn>
                                        <p:tgtEl>
                                          <p:spTgt spid="114699"/>
                                        </p:tgtEl>
                                        <p:attrNameLst>
                                          <p:attrName>style.visibility</p:attrName>
                                        </p:attrNameLst>
                                      </p:cBhvr>
                                      <p:to>
                                        <p:strVal val="visible"/>
                                      </p:to>
                                    </p:set>
                                    <p:anim calcmode="lin" valueType="num">
                                      <p:cBhvr>
                                        <p:cTn id="31" dur="500" fill="hold"/>
                                        <p:tgtEl>
                                          <p:spTgt spid="114699"/>
                                        </p:tgtEl>
                                        <p:attrNameLst>
                                          <p:attrName>ppt_w</p:attrName>
                                        </p:attrNameLst>
                                      </p:cBhvr>
                                      <p:tavLst>
                                        <p:tav tm="0">
                                          <p:val>
                                            <p:fltVal val="0"/>
                                          </p:val>
                                        </p:tav>
                                        <p:tav tm="100000">
                                          <p:val>
                                            <p:strVal val="#ppt_w"/>
                                          </p:val>
                                        </p:tav>
                                      </p:tavLst>
                                    </p:anim>
                                    <p:anim calcmode="lin" valueType="num">
                                      <p:cBhvr>
                                        <p:cTn id="32" dur="500" fill="hold"/>
                                        <p:tgtEl>
                                          <p:spTgt spid="114699"/>
                                        </p:tgtEl>
                                        <p:attrNameLst>
                                          <p:attrName>ppt_h</p:attrName>
                                        </p:attrNameLst>
                                      </p:cBhvr>
                                      <p:tavLst>
                                        <p:tav tm="0">
                                          <p:val>
                                            <p:fltVal val="0"/>
                                          </p:val>
                                        </p:tav>
                                        <p:tav tm="100000">
                                          <p:val>
                                            <p:strVal val="#ppt_h"/>
                                          </p:val>
                                        </p:tav>
                                      </p:tavLst>
                                    </p:anim>
                                    <p:animEffect transition="in" filter="fade">
                                      <p:cBhvr>
                                        <p:cTn id="33" dur="500"/>
                                        <p:tgtEl>
                                          <p:spTgt spid="11469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xit" presetSubtype="0" fill="hold" nodeType="clickEffect">
                                  <p:stCondLst>
                                    <p:cond delay="0"/>
                                  </p:stCondLst>
                                  <p:childTnLst>
                                    <p:anim calcmode="lin" valueType="num">
                                      <p:cBhvr>
                                        <p:cTn id="37" dur="500"/>
                                        <p:tgtEl>
                                          <p:spTgt spid="114699"/>
                                        </p:tgtEl>
                                        <p:attrNameLst>
                                          <p:attrName>ppt_w</p:attrName>
                                        </p:attrNameLst>
                                      </p:cBhvr>
                                      <p:tavLst>
                                        <p:tav tm="0">
                                          <p:val>
                                            <p:strVal val="ppt_w"/>
                                          </p:val>
                                        </p:tav>
                                        <p:tav tm="100000">
                                          <p:val>
                                            <p:fltVal val="0"/>
                                          </p:val>
                                        </p:tav>
                                      </p:tavLst>
                                    </p:anim>
                                    <p:anim calcmode="lin" valueType="num">
                                      <p:cBhvr>
                                        <p:cTn id="38" dur="500"/>
                                        <p:tgtEl>
                                          <p:spTgt spid="114699"/>
                                        </p:tgtEl>
                                        <p:attrNameLst>
                                          <p:attrName>ppt_h</p:attrName>
                                        </p:attrNameLst>
                                      </p:cBhvr>
                                      <p:tavLst>
                                        <p:tav tm="0">
                                          <p:val>
                                            <p:strVal val="ppt_h"/>
                                          </p:val>
                                        </p:tav>
                                        <p:tav tm="100000">
                                          <p:val>
                                            <p:fltVal val="0"/>
                                          </p:val>
                                        </p:tav>
                                      </p:tavLst>
                                    </p:anim>
                                    <p:animEffect transition="out" filter="fade">
                                      <p:cBhvr>
                                        <p:cTn id="39" dur="500"/>
                                        <p:tgtEl>
                                          <p:spTgt spid="114699"/>
                                        </p:tgtEl>
                                      </p:cBhvr>
                                    </p:animEffect>
                                    <p:set>
                                      <p:cBhvr>
                                        <p:cTn id="40" dur="1" fill="hold">
                                          <p:stCondLst>
                                            <p:cond delay="499"/>
                                          </p:stCondLst>
                                        </p:cTn>
                                        <p:tgtEl>
                                          <p:spTgt spid="114699"/>
                                        </p:tgtEl>
                                        <p:attrNameLst>
                                          <p:attrName>style.visibility</p:attrName>
                                        </p:attrNameLst>
                                      </p:cBhvr>
                                      <p:to>
                                        <p:strVal val="hidden"/>
                                      </p:to>
                                    </p:set>
                                  </p:childTnLst>
                                </p:cTn>
                              </p:par>
                              <p:par>
                                <p:cTn id="41" presetID="53" presetClass="entr" presetSubtype="0" fill="hold" nodeType="withEffect">
                                  <p:stCondLst>
                                    <p:cond delay="0"/>
                                  </p:stCondLst>
                                  <p:childTnLst>
                                    <p:set>
                                      <p:cBhvr>
                                        <p:cTn id="42" dur="1" fill="hold">
                                          <p:stCondLst>
                                            <p:cond delay="0"/>
                                          </p:stCondLst>
                                        </p:cTn>
                                        <p:tgtEl>
                                          <p:spTgt spid="114700"/>
                                        </p:tgtEl>
                                        <p:attrNameLst>
                                          <p:attrName>style.visibility</p:attrName>
                                        </p:attrNameLst>
                                      </p:cBhvr>
                                      <p:to>
                                        <p:strVal val="visible"/>
                                      </p:to>
                                    </p:set>
                                    <p:anim calcmode="lin" valueType="num">
                                      <p:cBhvr>
                                        <p:cTn id="43" dur="500" fill="hold"/>
                                        <p:tgtEl>
                                          <p:spTgt spid="114700"/>
                                        </p:tgtEl>
                                        <p:attrNameLst>
                                          <p:attrName>ppt_w</p:attrName>
                                        </p:attrNameLst>
                                      </p:cBhvr>
                                      <p:tavLst>
                                        <p:tav tm="0">
                                          <p:val>
                                            <p:fltVal val="0"/>
                                          </p:val>
                                        </p:tav>
                                        <p:tav tm="100000">
                                          <p:val>
                                            <p:strVal val="#ppt_w"/>
                                          </p:val>
                                        </p:tav>
                                      </p:tavLst>
                                    </p:anim>
                                    <p:anim calcmode="lin" valueType="num">
                                      <p:cBhvr>
                                        <p:cTn id="44" dur="500" fill="hold"/>
                                        <p:tgtEl>
                                          <p:spTgt spid="114700"/>
                                        </p:tgtEl>
                                        <p:attrNameLst>
                                          <p:attrName>ppt_h</p:attrName>
                                        </p:attrNameLst>
                                      </p:cBhvr>
                                      <p:tavLst>
                                        <p:tav tm="0">
                                          <p:val>
                                            <p:fltVal val="0"/>
                                          </p:val>
                                        </p:tav>
                                        <p:tav tm="100000">
                                          <p:val>
                                            <p:strVal val="#ppt_h"/>
                                          </p:val>
                                        </p:tav>
                                      </p:tavLst>
                                    </p:anim>
                                    <p:animEffect transition="in" filter="fade">
                                      <p:cBhvr>
                                        <p:cTn id="45" dur="500"/>
                                        <p:tgtEl>
                                          <p:spTgt spid="11470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3" presetClass="exit" presetSubtype="0" fill="hold" nodeType="clickEffect">
                                  <p:stCondLst>
                                    <p:cond delay="0"/>
                                  </p:stCondLst>
                                  <p:childTnLst>
                                    <p:anim calcmode="lin" valueType="num">
                                      <p:cBhvr>
                                        <p:cTn id="49" dur="500"/>
                                        <p:tgtEl>
                                          <p:spTgt spid="114700"/>
                                        </p:tgtEl>
                                        <p:attrNameLst>
                                          <p:attrName>ppt_w</p:attrName>
                                        </p:attrNameLst>
                                      </p:cBhvr>
                                      <p:tavLst>
                                        <p:tav tm="0">
                                          <p:val>
                                            <p:strVal val="ppt_w"/>
                                          </p:val>
                                        </p:tav>
                                        <p:tav tm="100000">
                                          <p:val>
                                            <p:fltVal val="0"/>
                                          </p:val>
                                        </p:tav>
                                      </p:tavLst>
                                    </p:anim>
                                    <p:anim calcmode="lin" valueType="num">
                                      <p:cBhvr>
                                        <p:cTn id="50" dur="500"/>
                                        <p:tgtEl>
                                          <p:spTgt spid="114700"/>
                                        </p:tgtEl>
                                        <p:attrNameLst>
                                          <p:attrName>ppt_h</p:attrName>
                                        </p:attrNameLst>
                                      </p:cBhvr>
                                      <p:tavLst>
                                        <p:tav tm="0">
                                          <p:val>
                                            <p:strVal val="ppt_h"/>
                                          </p:val>
                                        </p:tav>
                                        <p:tav tm="100000">
                                          <p:val>
                                            <p:fltVal val="0"/>
                                          </p:val>
                                        </p:tav>
                                      </p:tavLst>
                                    </p:anim>
                                    <p:animEffect transition="out" filter="fade">
                                      <p:cBhvr>
                                        <p:cTn id="51" dur="500"/>
                                        <p:tgtEl>
                                          <p:spTgt spid="114700"/>
                                        </p:tgtEl>
                                      </p:cBhvr>
                                    </p:animEffect>
                                    <p:set>
                                      <p:cBhvr>
                                        <p:cTn id="52" dur="1" fill="hold">
                                          <p:stCondLst>
                                            <p:cond delay="499"/>
                                          </p:stCondLst>
                                        </p:cTn>
                                        <p:tgtEl>
                                          <p:spTgt spid="114700"/>
                                        </p:tgtEl>
                                        <p:attrNameLst>
                                          <p:attrName>style.visibility</p:attrName>
                                        </p:attrNameLst>
                                      </p:cBhvr>
                                      <p:to>
                                        <p:strVal val="hidden"/>
                                      </p:to>
                                    </p:set>
                                  </p:childTnLst>
                                </p:cTn>
                              </p:par>
                              <p:par>
                                <p:cTn id="53" presetID="53" presetClass="entr" presetSubtype="0" fill="hold" nodeType="withEffect">
                                  <p:stCondLst>
                                    <p:cond delay="0"/>
                                  </p:stCondLst>
                                  <p:childTnLst>
                                    <p:set>
                                      <p:cBhvr>
                                        <p:cTn id="54" dur="1" fill="hold">
                                          <p:stCondLst>
                                            <p:cond delay="0"/>
                                          </p:stCondLst>
                                        </p:cTn>
                                        <p:tgtEl>
                                          <p:spTgt spid="114701"/>
                                        </p:tgtEl>
                                        <p:attrNameLst>
                                          <p:attrName>style.visibility</p:attrName>
                                        </p:attrNameLst>
                                      </p:cBhvr>
                                      <p:to>
                                        <p:strVal val="visible"/>
                                      </p:to>
                                    </p:set>
                                    <p:anim calcmode="lin" valueType="num">
                                      <p:cBhvr>
                                        <p:cTn id="55" dur="500" fill="hold"/>
                                        <p:tgtEl>
                                          <p:spTgt spid="114701"/>
                                        </p:tgtEl>
                                        <p:attrNameLst>
                                          <p:attrName>ppt_w</p:attrName>
                                        </p:attrNameLst>
                                      </p:cBhvr>
                                      <p:tavLst>
                                        <p:tav tm="0">
                                          <p:val>
                                            <p:fltVal val="0"/>
                                          </p:val>
                                        </p:tav>
                                        <p:tav tm="100000">
                                          <p:val>
                                            <p:strVal val="#ppt_w"/>
                                          </p:val>
                                        </p:tav>
                                      </p:tavLst>
                                    </p:anim>
                                    <p:anim calcmode="lin" valueType="num">
                                      <p:cBhvr>
                                        <p:cTn id="56" dur="500" fill="hold"/>
                                        <p:tgtEl>
                                          <p:spTgt spid="114701"/>
                                        </p:tgtEl>
                                        <p:attrNameLst>
                                          <p:attrName>ppt_h</p:attrName>
                                        </p:attrNameLst>
                                      </p:cBhvr>
                                      <p:tavLst>
                                        <p:tav tm="0">
                                          <p:val>
                                            <p:fltVal val="0"/>
                                          </p:val>
                                        </p:tav>
                                        <p:tav tm="100000">
                                          <p:val>
                                            <p:strVal val="#ppt_h"/>
                                          </p:val>
                                        </p:tav>
                                      </p:tavLst>
                                    </p:anim>
                                    <p:animEffect transition="in" filter="fade">
                                      <p:cBhvr>
                                        <p:cTn id="57" dur="500"/>
                                        <p:tgtEl>
                                          <p:spTgt spid="11470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3" presetClass="exit" presetSubtype="0" fill="hold" nodeType="clickEffect">
                                  <p:stCondLst>
                                    <p:cond delay="0"/>
                                  </p:stCondLst>
                                  <p:childTnLst>
                                    <p:anim calcmode="lin" valueType="num">
                                      <p:cBhvr>
                                        <p:cTn id="61" dur="500"/>
                                        <p:tgtEl>
                                          <p:spTgt spid="114701"/>
                                        </p:tgtEl>
                                        <p:attrNameLst>
                                          <p:attrName>ppt_w</p:attrName>
                                        </p:attrNameLst>
                                      </p:cBhvr>
                                      <p:tavLst>
                                        <p:tav tm="0">
                                          <p:val>
                                            <p:strVal val="ppt_w"/>
                                          </p:val>
                                        </p:tav>
                                        <p:tav tm="100000">
                                          <p:val>
                                            <p:fltVal val="0"/>
                                          </p:val>
                                        </p:tav>
                                      </p:tavLst>
                                    </p:anim>
                                    <p:anim calcmode="lin" valueType="num">
                                      <p:cBhvr>
                                        <p:cTn id="62" dur="500"/>
                                        <p:tgtEl>
                                          <p:spTgt spid="114701"/>
                                        </p:tgtEl>
                                        <p:attrNameLst>
                                          <p:attrName>ppt_h</p:attrName>
                                        </p:attrNameLst>
                                      </p:cBhvr>
                                      <p:tavLst>
                                        <p:tav tm="0">
                                          <p:val>
                                            <p:strVal val="ppt_h"/>
                                          </p:val>
                                        </p:tav>
                                        <p:tav tm="100000">
                                          <p:val>
                                            <p:fltVal val="0"/>
                                          </p:val>
                                        </p:tav>
                                      </p:tavLst>
                                    </p:anim>
                                    <p:animEffect transition="out" filter="fade">
                                      <p:cBhvr>
                                        <p:cTn id="63" dur="500"/>
                                        <p:tgtEl>
                                          <p:spTgt spid="114701"/>
                                        </p:tgtEl>
                                      </p:cBhvr>
                                    </p:animEffect>
                                    <p:set>
                                      <p:cBhvr>
                                        <p:cTn id="64" dur="1" fill="hold">
                                          <p:stCondLst>
                                            <p:cond delay="499"/>
                                          </p:stCondLst>
                                        </p:cTn>
                                        <p:tgtEl>
                                          <p:spTgt spid="114701"/>
                                        </p:tgtEl>
                                        <p:attrNameLst>
                                          <p:attrName>style.visibility</p:attrName>
                                        </p:attrNameLst>
                                      </p:cBhvr>
                                      <p:to>
                                        <p:strVal val="hidden"/>
                                      </p:to>
                                    </p:set>
                                  </p:childTnLst>
                                </p:cTn>
                              </p:par>
                              <p:par>
                                <p:cTn id="65" presetID="53" presetClass="entr" presetSubtype="0" fill="hold" nodeType="withEffect">
                                  <p:stCondLst>
                                    <p:cond delay="0"/>
                                  </p:stCondLst>
                                  <p:childTnLst>
                                    <p:set>
                                      <p:cBhvr>
                                        <p:cTn id="66" dur="1" fill="hold">
                                          <p:stCondLst>
                                            <p:cond delay="0"/>
                                          </p:stCondLst>
                                        </p:cTn>
                                        <p:tgtEl>
                                          <p:spTgt spid="114702"/>
                                        </p:tgtEl>
                                        <p:attrNameLst>
                                          <p:attrName>style.visibility</p:attrName>
                                        </p:attrNameLst>
                                      </p:cBhvr>
                                      <p:to>
                                        <p:strVal val="visible"/>
                                      </p:to>
                                    </p:set>
                                    <p:anim calcmode="lin" valueType="num">
                                      <p:cBhvr>
                                        <p:cTn id="67" dur="500" fill="hold"/>
                                        <p:tgtEl>
                                          <p:spTgt spid="114702"/>
                                        </p:tgtEl>
                                        <p:attrNameLst>
                                          <p:attrName>ppt_w</p:attrName>
                                        </p:attrNameLst>
                                      </p:cBhvr>
                                      <p:tavLst>
                                        <p:tav tm="0">
                                          <p:val>
                                            <p:fltVal val="0"/>
                                          </p:val>
                                        </p:tav>
                                        <p:tav tm="100000">
                                          <p:val>
                                            <p:strVal val="#ppt_w"/>
                                          </p:val>
                                        </p:tav>
                                      </p:tavLst>
                                    </p:anim>
                                    <p:anim calcmode="lin" valueType="num">
                                      <p:cBhvr>
                                        <p:cTn id="68" dur="500" fill="hold"/>
                                        <p:tgtEl>
                                          <p:spTgt spid="114702"/>
                                        </p:tgtEl>
                                        <p:attrNameLst>
                                          <p:attrName>ppt_h</p:attrName>
                                        </p:attrNameLst>
                                      </p:cBhvr>
                                      <p:tavLst>
                                        <p:tav tm="0">
                                          <p:val>
                                            <p:fltVal val="0"/>
                                          </p:val>
                                        </p:tav>
                                        <p:tav tm="100000">
                                          <p:val>
                                            <p:strVal val="#ppt_h"/>
                                          </p:val>
                                        </p:tav>
                                      </p:tavLst>
                                    </p:anim>
                                    <p:animEffect transition="in" filter="fade">
                                      <p:cBhvr>
                                        <p:cTn id="69" dur="500"/>
                                        <p:tgtEl>
                                          <p:spTgt spid="11470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53" presetClass="exit" presetSubtype="0" fill="hold" nodeType="clickEffect">
                                  <p:stCondLst>
                                    <p:cond delay="0"/>
                                  </p:stCondLst>
                                  <p:childTnLst>
                                    <p:anim calcmode="lin" valueType="num">
                                      <p:cBhvr>
                                        <p:cTn id="73" dur="500"/>
                                        <p:tgtEl>
                                          <p:spTgt spid="114702"/>
                                        </p:tgtEl>
                                        <p:attrNameLst>
                                          <p:attrName>ppt_w</p:attrName>
                                        </p:attrNameLst>
                                      </p:cBhvr>
                                      <p:tavLst>
                                        <p:tav tm="0">
                                          <p:val>
                                            <p:strVal val="ppt_w"/>
                                          </p:val>
                                        </p:tav>
                                        <p:tav tm="100000">
                                          <p:val>
                                            <p:fltVal val="0"/>
                                          </p:val>
                                        </p:tav>
                                      </p:tavLst>
                                    </p:anim>
                                    <p:anim calcmode="lin" valueType="num">
                                      <p:cBhvr>
                                        <p:cTn id="74" dur="500"/>
                                        <p:tgtEl>
                                          <p:spTgt spid="114702"/>
                                        </p:tgtEl>
                                        <p:attrNameLst>
                                          <p:attrName>ppt_h</p:attrName>
                                        </p:attrNameLst>
                                      </p:cBhvr>
                                      <p:tavLst>
                                        <p:tav tm="0">
                                          <p:val>
                                            <p:strVal val="ppt_h"/>
                                          </p:val>
                                        </p:tav>
                                        <p:tav tm="100000">
                                          <p:val>
                                            <p:fltVal val="0"/>
                                          </p:val>
                                        </p:tav>
                                      </p:tavLst>
                                    </p:anim>
                                    <p:animEffect transition="out" filter="fade">
                                      <p:cBhvr>
                                        <p:cTn id="75" dur="500"/>
                                        <p:tgtEl>
                                          <p:spTgt spid="114702"/>
                                        </p:tgtEl>
                                      </p:cBhvr>
                                    </p:animEffect>
                                    <p:set>
                                      <p:cBhvr>
                                        <p:cTn id="76" dur="1" fill="hold">
                                          <p:stCondLst>
                                            <p:cond delay="499"/>
                                          </p:stCondLst>
                                        </p:cTn>
                                        <p:tgtEl>
                                          <p:spTgt spid="114702"/>
                                        </p:tgtEl>
                                        <p:attrNameLst>
                                          <p:attrName>style.visibility</p:attrName>
                                        </p:attrNameLst>
                                      </p:cBhvr>
                                      <p:to>
                                        <p:strVal val="hidden"/>
                                      </p:to>
                                    </p:set>
                                  </p:childTnLst>
                                </p:cTn>
                              </p:par>
                              <p:par>
                                <p:cTn id="77" presetID="49" presetClass="entr" presetSubtype="0" decel="100000" fill="hold" nodeType="withEffect">
                                  <p:stCondLst>
                                    <p:cond delay="0"/>
                                  </p:stCondLst>
                                  <p:childTnLst>
                                    <p:set>
                                      <p:cBhvr>
                                        <p:cTn id="78" dur="1" fill="hold">
                                          <p:stCondLst>
                                            <p:cond delay="0"/>
                                          </p:stCondLst>
                                        </p:cTn>
                                        <p:tgtEl>
                                          <p:spTgt spid="114703"/>
                                        </p:tgtEl>
                                        <p:attrNameLst>
                                          <p:attrName>style.visibility</p:attrName>
                                        </p:attrNameLst>
                                      </p:cBhvr>
                                      <p:to>
                                        <p:strVal val="visible"/>
                                      </p:to>
                                    </p:set>
                                    <p:anim calcmode="lin" valueType="num">
                                      <p:cBhvr>
                                        <p:cTn id="79" dur="500" fill="hold"/>
                                        <p:tgtEl>
                                          <p:spTgt spid="114703"/>
                                        </p:tgtEl>
                                        <p:attrNameLst>
                                          <p:attrName>ppt_w</p:attrName>
                                        </p:attrNameLst>
                                      </p:cBhvr>
                                      <p:tavLst>
                                        <p:tav tm="0">
                                          <p:val>
                                            <p:fltVal val="0"/>
                                          </p:val>
                                        </p:tav>
                                        <p:tav tm="100000">
                                          <p:val>
                                            <p:strVal val="#ppt_w"/>
                                          </p:val>
                                        </p:tav>
                                      </p:tavLst>
                                    </p:anim>
                                    <p:anim calcmode="lin" valueType="num">
                                      <p:cBhvr>
                                        <p:cTn id="80" dur="500" fill="hold"/>
                                        <p:tgtEl>
                                          <p:spTgt spid="114703"/>
                                        </p:tgtEl>
                                        <p:attrNameLst>
                                          <p:attrName>ppt_h</p:attrName>
                                        </p:attrNameLst>
                                      </p:cBhvr>
                                      <p:tavLst>
                                        <p:tav tm="0">
                                          <p:val>
                                            <p:fltVal val="0"/>
                                          </p:val>
                                        </p:tav>
                                        <p:tav tm="100000">
                                          <p:val>
                                            <p:strVal val="#ppt_h"/>
                                          </p:val>
                                        </p:tav>
                                      </p:tavLst>
                                    </p:anim>
                                    <p:anim calcmode="lin" valueType="num">
                                      <p:cBhvr>
                                        <p:cTn id="81" dur="500" fill="hold"/>
                                        <p:tgtEl>
                                          <p:spTgt spid="114703"/>
                                        </p:tgtEl>
                                        <p:attrNameLst>
                                          <p:attrName>style.rotation</p:attrName>
                                        </p:attrNameLst>
                                      </p:cBhvr>
                                      <p:tavLst>
                                        <p:tav tm="0">
                                          <p:val>
                                            <p:fltVal val="360"/>
                                          </p:val>
                                        </p:tav>
                                        <p:tav tm="100000">
                                          <p:val>
                                            <p:fltVal val="0"/>
                                          </p:val>
                                        </p:tav>
                                      </p:tavLst>
                                    </p:anim>
                                    <p:animEffect transition="in" filter="fade">
                                      <p:cBhvr>
                                        <p:cTn id="82" dur="500"/>
                                        <p:tgtEl>
                                          <p:spTgt spid="114703"/>
                                        </p:tgtEl>
                                      </p:cBhvr>
                                    </p:animEffect>
                                  </p:childTnLst>
                                </p:cTn>
                              </p:par>
                            </p:childTnLst>
                          </p:cTn>
                        </p:par>
                        <p:par>
                          <p:cTn id="83" fill="hold" nodeType="afterGroup">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114704"/>
                                        </p:tgtEl>
                                        <p:attrNameLst>
                                          <p:attrName>style.visibility</p:attrName>
                                        </p:attrNameLst>
                                      </p:cBhvr>
                                      <p:to>
                                        <p:strVal val="visible"/>
                                      </p:to>
                                    </p:set>
                                    <p:animEffect transition="in" filter="fade">
                                      <p:cBhvr>
                                        <p:cTn id="86" dur="2000"/>
                                        <p:tgtEl>
                                          <p:spTgt spid="114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smtClean="0"/>
              <a:t>Solar Storm Classification</a:t>
            </a:r>
            <a:endParaRPr lang="en-US" dirty="0"/>
          </a:p>
        </p:txBody>
      </p:sp>
      <p:sp>
        <p:nvSpPr>
          <p:cNvPr id="4" name="Footer Placeholder 3"/>
          <p:cNvSpPr>
            <a:spLocks noGrp="1"/>
          </p:cNvSpPr>
          <p:nvPr>
            <p:ph type="ftr" sz="quarter" idx="10"/>
          </p:nvPr>
        </p:nvSpPr>
        <p:spPr/>
        <p:txBody>
          <a:bodyPr/>
          <a:lstStyle/>
          <a:p>
            <a:pPr>
              <a:defRPr/>
            </a:pPr>
            <a:r>
              <a:rPr lang="en-US" smtClean="0"/>
              <a:t>Kecerdasan Buatan - Intro</a:t>
            </a:r>
            <a:endParaRPr lang="en-US"/>
          </a:p>
        </p:txBody>
      </p:sp>
      <p:sp>
        <p:nvSpPr>
          <p:cNvPr id="5" name="Slide Number Placeholder 4"/>
          <p:cNvSpPr>
            <a:spLocks noGrp="1"/>
          </p:cNvSpPr>
          <p:nvPr>
            <p:ph type="sldNum" sz="quarter" idx="11"/>
          </p:nvPr>
        </p:nvSpPr>
        <p:spPr/>
        <p:txBody>
          <a:bodyPr/>
          <a:lstStyle/>
          <a:p>
            <a:pPr>
              <a:defRPr/>
            </a:pPr>
            <a:fld id="{3C323C75-FF3B-40D6-9DC8-D7F18C0B7D01}" type="slidenum">
              <a:rPr lang="en-US" smtClean="0"/>
              <a:pPr>
                <a:defRPr/>
              </a:pPr>
              <a:t>14</a:t>
            </a:fld>
            <a:endParaRPr lang="en-US"/>
          </a:p>
        </p:txBody>
      </p:sp>
      <p:sp>
        <p:nvSpPr>
          <p:cNvPr id="6" name="Date Placeholder 5"/>
          <p:cNvSpPr>
            <a:spLocks noGrp="1"/>
          </p:cNvSpPr>
          <p:nvPr>
            <p:ph type="dt" sz="half" idx="12"/>
          </p:nvPr>
        </p:nvSpPr>
        <p:spPr/>
        <p:txBody>
          <a:bodyPr/>
          <a:lstStyle/>
          <a:p>
            <a:pPr>
              <a:defRPr/>
            </a:pPr>
            <a:fld id="{99B2060B-7B04-4EDE-8D96-02C572FC7EB8}" type="datetime1">
              <a:rPr lang="en-US" smtClean="0"/>
              <a:pPr>
                <a:defRPr/>
              </a:pPr>
              <a:t>2/17/2014</a:t>
            </a:fld>
            <a:endParaRPr lang="en-US" dirty="0"/>
          </a:p>
        </p:txBody>
      </p:sp>
      <p:pic>
        <p:nvPicPr>
          <p:cNvPr id="9" name="Solar_Storm_on_August_1,_2010.OGG.wmv">
            <a:hlinkClick r:id="" action="ppaction://media"/>
          </p:cNvPr>
          <p:cNvPicPr>
            <a:picLocks noRot="1" noChangeAspect="1"/>
          </p:cNvPicPr>
          <p:nvPr>
            <a:videoFile r:link="rId1"/>
          </p:nvPr>
        </p:nvPicPr>
        <p:blipFill>
          <a:blip r:embed="rId4"/>
          <a:stretch>
            <a:fillRect/>
          </a:stretch>
        </p:blipFill>
        <p:spPr>
          <a:xfrm>
            <a:off x="67733" y="1447800"/>
            <a:ext cx="6333067" cy="3562350"/>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pic>
        <p:nvPicPr>
          <p:cNvPr id="10" name="Picture 5"/>
          <p:cNvPicPr>
            <a:picLocks noChangeAspect="1" noChangeArrowheads="1"/>
          </p:cNvPicPr>
          <p:nvPr/>
        </p:nvPicPr>
        <p:blipFill rotWithShape="1">
          <a:blip r:embed="rId5">
            <a:clrChange>
              <a:clrFrom>
                <a:srgbClr val="FFFFFF"/>
              </a:clrFrom>
              <a:clrTo>
                <a:srgbClr val="FFFFFF">
                  <a:alpha val="0"/>
                </a:srgbClr>
              </a:clrTo>
            </a:clrChange>
            <a:lum bright="-10000" contrast="20000"/>
            <a:grayscl/>
            <a:extLst>
              <a:ext uri="{28A0092B-C50C-407E-A947-70E740481C1C}">
                <a14:useLocalDpi xmlns:a14="http://schemas.microsoft.com/office/drawing/2010/main" val="0"/>
              </a:ext>
            </a:extLst>
          </a:blip>
          <a:srcRect t="9200"/>
          <a:stretch/>
        </p:blipFill>
        <p:spPr bwMode="auto">
          <a:xfrm>
            <a:off x="6705600" y="1558344"/>
            <a:ext cx="2206888" cy="48510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Bent Arrow 10"/>
          <p:cNvSpPr/>
          <p:nvPr/>
        </p:nvSpPr>
        <p:spPr bwMode="auto">
          <a:xfrm flipV="1">
            <a:off x="2971800" y="5367806"/>
            <a:ext cx="3048000" cy="804393"/>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4997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80" fill="hold"/>
                                        <p:tgtEl>
                                          <p:spTgt spid="9"/>
                                        </p:tgtEl>
                                      </p:cBhvr>
                                    </p:cmd>
                                  </p:childTnLst>
                                </p:cTn>
                              </p:par>
                              <p:par>
                                <p:cTn id="7" presetID="5" presetClass="entr" presetSubtype="1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checkerboard(across)">
                                      <p:cBhvr>
                                        <p:cTn id="9" dur="500"/>
                                        <p:tgtEl>
                                          <p:spTgt spid="10"/>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142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5800" y="1447800"/>
            <a:ext cx="4564063"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Lst>
        </p:spPr>
      </p:pic>
      <p:sp>
        <p:nvSpPr>
          <p:cNvPr id="156675" name="Rectangle 3"/>
          <p:cNvSpPr>
            <a:spLocks noGrp="1" noChangeArrowheads="1"/>
          </p:cNvSpPr>
          <p:nvPr>
            <p:ph type="title"/>
          </p:nvPr>
        </p:nvSpPr>
        <p:spPr>
          <a:xfrm>
            <a:off x="685800" y="381000"/>
            <a:ext cx="8229600" cy="911225"/>
          </a:xfrm>
          <a:noFill/>
          <a:ln/>
        </p:spPr>
        <p:txBody>
          <a:bodyPr anchor="ctr"/>
          <a:lstStyle/>
          <a:p>
            <a:r>
              <a:rPr lang="en-US" sz="4000" dirty="0" err="1"/>
              <a:t>Segmentasi</a:t>
            </a:r>
            <a:r>
              <a:rPr lang="en-US" sz="4000" dirty="0"/>
              <a:t> </a:t>
            </a:r>
            <a:r>
              <a:rPr lang="en-US" sz="4000" dirty="0" err="1"/>
              <a:t>dengan</a:t>
            </a:r>
            <a:r>
              <a:rPr lang="en-US" sz="4000" dirty="0"/>
              <a:t> </a:t>
            </a:r>
            <a:r>
              <a:rPr lang="en-US" sz="4000" dirty="0" smtClean="0"/>
              <a:t>Watershed</a:t>
            </a:r>
            <a:endParaRPr lang="en-US" sz="4000" dirty="0"/>
          </a:p>
        </p:txBody>
      </p:sp>
      <p:grpSp>
        <p:nvGrpSpPr>
          <p:cNvPr id="156676" name="Group 4"/>
          <p:cNvGrpSpPr>
            <a:grpSpLocks/>
          </p:cNvGrpSpPr>
          <p:nvPr/>
        </p:nvGrpSpPr>
        <p:grpSpPr bwMode="auto">
          <a:xfrm>
            <a:off x="76200" y="2209800"/>
            <a:ext cx="2971800" cy="2971800"/>
            <a:chOff x="48" y="1392"/>
            <a:chExt cx="1872" cy="1872"/>
          </a:xfrm>
        </p:grpSpPr>
        <p:sp>
          <p:nvSpPr>
            <p:cNvPr id="156677" name="Rectangle 5"/>
            <p:cNvSpPr>
              <a:spLocks noChangeArrowheads="1"/>
            </p:cNvSpPr>
            <p:nvPr/>
          </p:nvSpPr>
          <p:spPr bwMode="auto">
            <a:xfrm>
              <a:off x="576" y="1920"/>
              <a:ext cx="1056" cy="72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6678" name="Picture 6" descr="20020201_0624_mdi_igr"/>
            <p:cNvPicPr>
              <a:picLocks noChangeAspect="1" noChangeArrowheads="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8" y="1392"/>
              <a:ext cx="187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Lst>
          </p:spPr>
        </p:pic>
      </p:grpSp>
      <p:sp>
        <p:nvSpPr>
          <p:cNvPr id="156679" name="AutoShape 7"/>
          <p:cNvSpPr>
            <a:spLocks noChangeArrowheads="1"/>
          </p:cNvSpPr>
          <p:nvPr/>
        </p:nvSpPr>
        <p:spPr bwMode="auto">
          <a:xfrm>
            <a:off x="3200400" y="3505200"/>
            <a:ext cx="1066800" cy="5334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680" name="Text Box 8"/>
          <p:cNvSpPr txBox="1">
            <a:spLocks noChangeArrowheads="1"/>
          </p:cNvSpPr>
          <p:nvPr/>
        </p:nvSpPr>
        <p:spPr bwMode="auto">
          <a:xfrm>
            <a:off x="136525" y="5295900"/>
            <a:ext cx="4740275" cy="9525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sv-SE" sz="1400">
                <a:latin typeface="Arial" charset="0"/>
              </a:rPr>
              <a:t>Adipranata, R., Budhi, G.S., Setiahadi, B., &amp; Anwar, B., (2010). Segmentasi Bintik Matahari Menggunakan Metode Watershed. Prosiding Konferensi Nasional Sistem &amp; Informatika, Bali.</a:t>
            </a:r>
            <a:endParaRPr lang="en-US" sz="1400">
              <a:latin typeface="Arial" charset="0"/>
            </a:endParaRPr>
          </a:p>
        </p:txBody>
      </p:sp>
      <p:sp>
        <p:nvSpPr>
          <p:cNvPr id="12" name="Footer Placeholder 3"/>
          <p:cNvSpPr txBox="1">
            <a:spLocks/>
          </p:cNvSpPr>
          <p:nvPr/>
        </p:nvSpPr>
        <p:spPr bwMode="auto">
          <a:xfrm>
            <a:off x="3124200" y="63087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err="1" smtClean="0"/>
              <a:t>Kecerdasan</a:t>
            </a:r>
            <a:r>
              <a:rPr lang="en-US" dirty="0" smtClean="0"/>
              <a:t> </a:t>
            </a:r>
            <a:r>
              <a:rPr lang="en-US" dirty="0" err="1" smtClean="0"/>
              <a:t>Buatan</a:t>
            </a:r>
            <a:r>
              <a:rPr lang="en-US" dirty="0" smtClean="0"/>
              <a:t> - Intro</a:t>
            </a:r>
            <a:endParaRPr lang="en-US" dirty="0"/>
          </a:p>
        </p:txBody>
      </p:sp>
      <p:sp>
        <p:nvSpPr>
          <p:cNvPr id="13" name="Slide Number Placeholder 4"/>
          <p:cNvSpPr>
            <a:spLocks noGrp="1"/>
          </p:cNvSpPr>
          <p:nvPr>
            <p:ph type="sldNum" sz="quarter" idx="11"/>
          </p:nvPr>
        </p:nvSpPr>
        <p:spPr>
          <a:xfrm>
            <a:off x="6553200" y="6308725"/>
            <a:ext cx="2133600" cy="457200"/>
          </a:xfrm>
        </p:spPr>
        <p:txBody>
          <a:bodyPr/>
          <a:lstStyle/>
          <a:p>
            <a:pPr>
              <a:defRPr/>
            </a:pPr>
            <a:fld id="{3C323C75-FF3B-40D6-9DC8-D7F18C0B7D01}" type="slidenum">
              <a:rPr lang="en-US" smtClean="0"/>
              <a:pPr>
                <a:defRPr/>
              </a:pPr>
              <a:t>15</a:t>
            </a:fld>
            <a:endParaRPr lang="en-US" dirty="0"/>
          </a:p>
        </p:txBody>
      </p:sp>
      <p:sp>
        <p:nvSpPr>
          <p:cNvPr id="14" name="Date Placeholder 5"/>
          <p:cNvSpPr txBox="1">
            <a:spLocks/>
          </p:cNvSpPr>
          <p:nvPr/>
        </p:nvSpPr>
        <p:spPr bwMode="auto">
          <a:xfrm>
            <a:off x="457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99B2060B-7B04-4EDE-8D96-02C572FC7EB8}" type="datetime1">
              <a:rPr lang="en-US" smtClean="0"/>
              <a:pPr>
                <a:defRPr/>
              </a:pPr>
              <a:t>2/17/2014</a:t>
            </a:fld>
            <a:endParaRPr lang="en-US" dirty="0"/>
          </a:p>
        </p:txBody>
      </p:sp>
    </p:spTree>
    <p:extLst>
      <p:ext uri="{BB962C8B-B14F-4D97-AF65-F5344CB8AC3E}">
        <p14:creationId xmlns:p14="http://schemas.microsoft.com/office/powerpoint/2010/main" val="511907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6679"/>
                                        </p:tgtEl>
                                        <p:attrNameLst>
                                          <p:attrName>style.visibility</p:attrName>
                                        </p:attrNameLst>
                                      </p:cBhvr>
                                      <p:to>
                                        <p:strVal val="visible"/>
                                      </p:to>
                                    </p:set>
                                    <p:animEffect transition="in" filter="wipe(left)">
                                      <p:cBhvr>
                                        <p:cTn id="7" dur="500"/>
                                        <p:tgtEl>
                                          <p:spTgt spid="156679"/>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56674"/>
                                        </p:tgtEl>
                                        <p:attrNameLst>
                                          <p:attrName>style.visibility</p:attrName>
                                        </p:attrNameLst>
                                      </p:cBhvr>
                                      <p:to>
                                        <p:strVal val="visible"/>
                                      </p:to>
                                    </p:set>
                                    <p:anim calcmode="lin" valueType="num">
                                      <p:cBhvr>
                                        <p:cTn id="11" dur="500" fill="hold"/>
                                        <p:tgtEl>
                                          <p:spTgt spid="156674"/>
                                        </p:tgtEl>
                                        <p:attrNameLst>
                                          <p:attrName>ppt_w</p:attrName>
                                        </p:attrNameLst>
                                      </p:cBhvr>
                                      <p:tavLst>
                                        <p:tav tm="0">
                                          <p:val>
                                            <p:fltVal val="0"/>
                                          </p:val>
                                        </p:tav>
                                        <p:tav tm="100000">
                                          <p:val>
                                            <p:strVal val="#ppt_w"/>
                                          </p:val>
                                        </p:tav>
                                      </p:tavLst>
                                    </p:anim>
                                    <p:anim calcmode="lin" valueType="num">
                                      <p:cBhvr>
                                        <p:cTn id="12" dur="500" fill="hold"/>
                                        <p:tgtEl>
                                          <p:spTgt spid="156674"/>
                                        </p:tgtEl>
                                        <p:attrNameLst>
                                          <p:attrName>ppt_h</p:attrName>
                                        </p:attrNameLst>
                                      </p:cBhvr>
                                      <p:tavLst>
                                        <p:tav tm="0">
                                          <p:val>
                                            <p:fltVal val="0"/>
                                          </p:val>
                                        </p:tav>
                                        <p:tav tm="100000">
                                          <p:val>
                                            <p:strVal val="#ppt_h"/>
                                          </p:val>
                                        </p:tav>
                                      </p:tavLst>
                                    </p:anim>
                                    <p:animEffect transition="in" filter="fade">
                                      <p:cBhvr>
                                        <p:cTn id="13" dur="500"/>
                                        <p:tgtEl>
                                          <p:spTgt spid="156674"/>
                                        </p:tgtEl>
                                      </p:cBhvr>
                                    </p:animEffect>
                                  </p:childTnLst>
                                </p:cTn>
                              </p:par>
                            </p:childTnLst>
                          </p:cTn>
                        </p:par>
                        <p:par>
                          <p:cTn id="14" fill="hold" nodeType="afterGroup">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156680"/>
                                        </p:tgtEl>
                                        <p:attrNameLst>
                                          <p:attrName>style.visibility</p:attrName>
                                        </p:attrNameLst>
                                      </p:cBhvr>
                                      <p:to>
                                        <p:strVal val="visible"/>
                                      </p:to>
                                    </p:set>
                                    <p:anim calcmode="lin" valueType="num">
                                      <p:cBhvr>
                                        <p:cTn id="17" dur="500" fill="hold"/>
                                        <p:tgtEl>
                                          <p:spTgt spid="156680"/>
                                        </p:tgtEl>
                                        <p:attrNameLst>
                                          <p:attrName>ppt_w</p:attrName>
                                        </p:attrNameLst>
                                      </p:cBhvr>
                                      <p:tavLst>
                                        <p:tav tm="0">
                                          <p:val>
                                            <p:fltVal val="0"/>
                                          </p:val>
                                        </p:tav>
                                        <p:tav tm="100000">
                                          <p:val>
                                            <p:strVal val="#ppt_w"/>
                                          </p:val>
                                        </p:tav>
                                      </p:tavLst>
                                    </p:anim>
                                    <p:anim calcmode="lin" valueType="num">
                                      <p:cBhvr>
                                        <p:cTn id="18" dur="500" fill="hold"/>
                                        <p:tgtEl>
                                          <p:spTgt spid="15668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9" grpId="0" animBg="1"/>
      <p:bldP spid="1566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19600" y="1143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699" name="Rectangle 3"/>
          <p:cNvSpPr>
            <a:spLocks noChangeArrowheads="1"/>
          </p:cNvSpPr>
          <p:nvPr/>
        </p:nvSpPr>
        <p:spPr bwMode="auto">
          <a:xfrm>
            <a:off x="457200" y="304800"/>
            <a:ext cx="8001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800" dirty="0">
                <a:solidFill>
                  <a:schemeClr val="tx2"/>
                </a:solidFill>
              </a:rPr>
              <a:t>Clustering </a:t>
            </a:r>
            <a:r>
              <a:rPr lang="en-US" sz="2800" dirty="0" err="1">
                <a:solidFill>
                  <a:schemeClr val="tx2"/>
                </a:solidFill>
              </a:rPr>
              <a:t>bintik</a:t>
            </a:r>
            <a:r>
              <a:rPr lang="en-US" sz="2800" dirty="0">
                <a:solidFill>
                  <a:schemeClr val="tx2"/>
                </a:solidFill>
              </a:rPr>
              <a:t> </a:t>
            </a:r>
            <a:r>
              <a:rPr lang="en-US" sz="2800" dirty="0" err="1">
                <a:solidFill>
                  <a:schemeClr val="tx2"/>
                </a:solidFill>
              </a:rPr>
              <a:t>matahari</a:t>
            </a:r>
            <a:r>
              <a:rPr lang="en-US" sz="2800" dirty="0">
                <a:solidFill>
                  <a:schemeClr val="tx2"/>
                </a:solidFill>
              </a:rPr>
              <a:t> </a:t>
            </a:r>
            <a:r>
              <a:rPr lang="en-US" sz="2800" dirty="0" err="1">
                <a:solidFill>
                  <a:schemeClr val="tx2"/>
                </a:solidFill>
              </a:rPr>
              <a:t>dengan</a:t>
            </a:r>
            <a:r>
              <a:rPr lang="en-US" sz="2800" dirty="0">
                <a:solidFill>
                  <a:schemeClr val="tx2"/>
                </a:solidFill>
              </a:rPr>
              <a:t> </a:t>
            </a:r>
            <a:r>
              <a:rPr lang="en-US" sz="2800" dirty="0" err="1" smtClean="0">
                <a:solidFill>
                  <a:schemeClr val="tx2"/>
                </a:solidFill>
              </a:rPr>
              <a:t>Db</a:t>
            </a:r>
            <a:r>
              <a:rPr lang="en-US" sz="2800" dirty="0" smtClean="0">
                <a:solidFill>
                  <a:schemeClr val="tx2"/>
                </a:solidFill>
              </a:rPr>
              <a:t>-Scan</a:t>
            </a:r>
            <a:endParaRPr lang="en-US" sz="2800" dirty="0">
              <a:solidFill>
                <a:schemeClr val="tx2"/>
              </a:solidFill>
            </a:endParaRPr>
          </a:p>
        </p:txBody>
      </p:sp>
      <p:pic>
        <p:nvPicPr>
          <p:cNvPr id="157700" name="Picture 4"/>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2400" y="2209800"/>
            <a:ext cx="27400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701" name="AutoShape 5"/>
          <p:cNvSpPr>
            <a:spLocks noChangeArrowheads="1"/>
          </p:cNvSpPr>
          <p:nvPr/>
        </p:nvSpPr>
        <p:spPr bwMode="auto">
          <a:xfrm>
            <a:off x="3200400" y="3200400"/>
            <a:ext cx="1066800" cy="5334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02" name="Text Box 6"/>
          <p:cNvSpPr txBox="1">
            <a:spLocks noChangeArrowheads="1"/>
          </p:cNvSpPr>
          <p:nvPr/>
        </p:nvSpPr>
        <p:spPr bwMode="auto">
          <a:xfrm>
            <a:off x="60325" y="5410200"/>
            <a:ext cx="5121275" cy="8318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id-ID" sz="1200">
                <a:latin typeface="Arial" charset="0"/>
              </a:rPr>
              <a:t>Budhi, G</a:t>
            </a:r>
            <a:r>
              <a:rPr lang="en-US" sz="1200">
                <a:latin typeface="Arial" charset="0"/>
              </a:rPr>
              <a:t>.</a:t>
            </a:r>
            <a:r>
              <a:rPr lang="id-ID" sz="1200">
                <a:latin typeface="Arial" charset="0"/>
              </a:rPr>
              <a:t>S</a:t>
            </a:r>
            <a:r>
              <a:rPr lang="en-US" sz="1200">
                <a:latin typeface="Arial" charset="0"/>
              </a:rPr>
              <a:t>.</a:t>
            </a:r>
            <a:r>
              <a:rPr lang="id-ID" sz="1200">
                <a:latin typeface="Arial" charset="0"/>
              </a:rPr>
              <a:t>, Adipranata</a:t>
            </a:r>
            <a:r>
              <a:rPr lang="en-US" sz="1200">
                <a:latin typeface="Arial" charset="0"/>
              </a:rPr>
              <a:t>,</a:t>
            </a:r>
            <a:r>
              <a:rPr lang="id-ID" sz="1200">
                <a:latin typeface="Arial" charset="0"/>
              </a:rPr>
              <a:t> R</a:t>
            </a:r>
            <a:r>
              <a:rPr lang="en-US" sz="1200">
                <a:latin typeface="Arial" charset="0"/>
              </a:rPr>
              <a:t>.</a:t>
            </a:r>
            <a:r>
              <a:rPr lang="id-ID" sz="1200">
                <a:latin typeface="Arial" charset="0"/>
              </a:rPr>
              <a:t>, Sugiarto</a:t>
            </a:r>
            <a:r>
              <a:rPr lang="en-US" sz="1200">
                <a:latin typeface="Arial" charset="0"/>
              </a:rPr>
              <a:t>,</a:t>
            </a:r>
            <a:r>
              <a:rPr lang="id-ID" sz="1200">
                <a:latin typeface="Arial" charset="0"/>
              </a:rPr>
              <a:t> M</a:t>
            </a:r>
            <a:r>
              <a:rPr lang="en-US" sz="1200">
                <a:latin typeface="Arial" charset="0"/>
              </a:rPr>
              <a:t>.</a:t>
            </a:r>
            <a:r>
              <a:rPr lang="id-ID" sz="1200">
                <a:latin typeface="Arial" charset="0"/>
              </a:rPr>
              <a:t>, Anwar</a:t>
            </a:r>
            <a:r>
              <a:rPr lang="en-US" sz="1200">
                <a:latin typeface="Arial" charset="0"/>
              </a:rPr>
              <a:t>,</a:t>
            </a:r>
            <a:r>
              <a:rPr lang="id-ID" sz="1200">
                <a:latin typeface="Arial" charset="0"/>
              </a:rPr>
              <a:t> B</a:t>
            </a:r>
            <a:r>
              <a:rPr lang="en-US" sz="1200">
                <a:latin typeface="Arial" charset="0"/>
              </a:rPr>
              <a:t>.</a:t>
            </a:r>
            <a:r>
              <a:rPr lang="id-ID" sz="1200">
                <a:latin typeface="Arial" charset="0"/>
              </a:rPr>
              <a:t>, </a:t>
            </a:r>
            <a:r>
              <a:rPr lang="en-US" sz="1200">
                <a:latin typeface="Arial" charset="0"/>
              </a:rPr>
              <a:t>&amp;</a:t>
            </a:r>
            <a:r>
              <a:rPr lang="id-ID" sz="1200">
                <a:latin typeface="Arial" charset="0"/>
              </a:rPr>
              <a:t> Setiahadi</a:t>
            </a:r>
            <a:r>
              <a:rPr lang="en-US" sz="1200">
                <a:latin typeface="Arial" charset="0"/>
              </a:rPr>
              <a:t>,</a:t>
            </a:r>
            <a:r>
              <a:rPr lang="id-ID" sz="1200">
                <a:latin typeface="Arial" charset="0"/>
              </a:rPr>
              <a:t> B</a:t>
            </a:r>
            <a:r>
              <a:rPr lang="en-US" sz="1200">
                <a:latin typeface="Arial" charset="0"/>
              </a:rPr>
              <a:t>.</a:t>
            </a:r>
            <a:r>
              <a:rPr lang="id-ID" sz="1200">
                <a:latin typeface="Arial" charset="0"/>
              </a:rPr>
              <a:t>,</a:t>
            </a:r>
            <a:r>
              <a:rPr lang="en-US" sz="1200">
                <a:latin typeface="Arial" charset="0"/>
              </a:rPr>
              <a:t> (2011).</a:t>
            </a:r>
            <a:r>
              <a:rPr lang="id-ID" sz="1200">
                <a:latin typeface="Arial" charset="0"/>
              </a:rPr>
              <a:t> Pengelompokan Sunspot Pada Citra Digital Matahari Menggunakan Metode Clustering DbScan. Prosiding Seminar Nasional Aplikasi Teknologi Informasi, Yogyakarta.</a:t>
            </a:r>
            <a:endParaRPr lang="en-US" sz="1200">
              <a:latin typeface="Arial" charset="0"/>
            </a:endParaRPr>
          </a:p>
        </p:txBody>
      </p:sp>
      <p:sp>
        <p:nvSpPr>
          <p:cNvPr id="10" name="Footer Placeholder 3"/>
          <p:cNvSpPr txBox="1">
            <a:spLocks/>
          </p:cNvSpPr>
          <p:nvPr/>
        </p:nvSpPr>
        <p:spPr bwMode="auto">
          <a:xfrm>
            <a:off x="3124200" y="63087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err="1" smtClean="0"/>
              <a:t>Kecerdasan</a:t>
            </a:r>
            <a:r>
              <a:rPr lang="en-US" dirty="0" smtClean="0"/>
              <a:t> </a:t>
            </a:r>
            <a:r>
              <a:rPr lang="en-US" dirty="0" err="1" smtClean="0"/>
              <a:t>Buatan</a:t>
            </a:r>
            <a:r>
              <a:rPr lang="en-US" dirty="0" smtClean="0"/>
              <a:t> - Intro</a:t>
            </a:r>
            <a:endParaRPr lang="en-US" dirty="0"/>
          </a:p>
        </p:txBody>
      </p:sp>
      <p:sp>
        <p:nvSpPr>
          <p:cNvPr id="11" name="Slide Number Placeholder 4"/>
          <p:cNvSpPr>
            <a:spLocks noGrp="1"/>
          </p:cNvSpPr>
          <p:nvPr>
            <p:ph type="sldNum" sz="quarter" idx="11"/>
          </p:nvPr>
        </p:nvSpPr>
        <p:spPr>
          <a:xfrm>
            <a:off x="6553200" y="6308725"/>
            <a:ext cx="2133600" cy="457200"/>
          </a:xfrm>
        </p:spPr>
        <p:txBody>
          <a:bodyPr/>
          <a:lstStyle/>
          <a:p>
            <a:pPr>
              <a:defRPr/>
            </a:pPr>
            <a:fld id="{3C323C75-FF3B-40D6-9DC8-D7F18C0B7D01}" type="slidenum">
              <a:rPr lang="en-US" smtClean="0"/>
              <a:pPr>
                <a:defRPr/>
              </a:pPr>
              <a:t>16</a:t>
            </a:fld>
            <a:endParaRPr lang="en-US" dirty="0"/>
          </a:p>
        </p:txBody>
      </p:sp>
      <p:sp>
        <p:nvSpPr>
          <p:cNvPr id="12" name="Date Placeholder 5"/>
          <p:cNvSpPr txBox="1">
            <a:spLocks/>
          </p:cNvSpPr>
          <p:nvPr/>
        </p:nvSpPr>
        <p:spPr bwMode="auto">
          <a:xfrm>
            <a:off x="457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99B2060B-7B04-4EDE-8D96-02C572FC7EB8}" type="datetime1">
              <a:rPr lang="en-US" smtClean="0"/>
              <a:pPr>
                <a:defRPr/>
              </a:pPr>
              <a:t>2/17/2014</a:t>
            </a:fld>
            <a:endParaRPr lang="en-US" dirty="0"/>
          </a:p>
        </p:txBody>
      </p:sp>
    </p:spTree>
    <p:extLst>
      <p:ext uri="{BB962C8B-B14F-4D97-AF65-F5344CB8AC3E}">
        <p14:creationId xmlns:p14="http://schemas.microsoft.com/office/powerpoint/2010/main" val="1961694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7701"/>
                                        </p:tgtEl>
                                        <p:attrNameLst>
                                          <p:attrName>style.visibility</p:attrName>
                                        </p:attrNameLst>
                                      </p:cBhvr>
                                      <p:to>
                                        <p:strVal val="visible"/>
                                      </p:to>
                                    </p:set>
                                    <p:animEffect transition="in" filter="wipe(left)">
                                      <p:cBhvr>
                                        <p:cTn id="7" dur="500"/>
                                        <p:tgtEl>
                                          <p:spTgt spid="157701"/>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57698"/>
                                        </p:tgtEl>
                                        <p:attrNameLst>
                                          <p:attrName>style.visibility</p:attrName>
                                        </p:attrNameLst>
                                      </p:cBhvr>
                                      <p:to>
                                        <p:strVal val="visible"/>
                                      </p:to>
                                    </p:set>
                                    <p:anim calcmode="lin" valueType="num">
                                      <p:cBhvr>
                                        <p:cTn id="11" dur="500" fill="hold"/>
                                        <p:tgtEl>
                                          <p:spTgt spid="157698"/>
                                        </p:tgtEl>
                                        <p:attrNameLst>
                                          <p:attrName>ppt_w</p:attrName>
                                        </p:attrNameLst>
                                      </p:cBhvr>
                                      <p:tavLst>
                                        <p:tav tm="0">
                                          <p:val>
                                            <p:fltVal val="0"/>
                                          </p:val>
                                        </p:tav>
                                        <p:tav tm="100000">
                                          <p:val>
                                            <p:strVal val="#ppt_w"/>
                                          </p:val>
                                        </p:tav>
                                      </p:tavLst>
                                    </p:anim>
                                    <p:anim calcmode="lin" valueType="num">
                                      <p:cBhvr>
                                        <p:cTn id="12" dur="500" fill="hold"/>
                                        <p:tgtEl>
                                          <p:spTgt spid="157698"/>
                                        </p:tgtEl>
                                        <p:attrNameLst>
                                          <p:attrName>ppt_h</p:attrName>
                                        </p:attrNameLst>
                                      </p:cBhvr>
                                      <p:tavLst>
                                        <p:tav tm="0">
                                          <p:val>
                                            <p:fltVal val="0"/>
                                          </p:val>
                                        </p:tav>
                                        <p:tav tm="100000">
                                          <p:val>
                                            <p:strVal val="#ppt_h"/>
                                          </p:val>
                                        </p:tav>
                                      </p:tavLst>
                                    </p:anim>
                                    <p:animEffect transition="in" filter="fade">
                                      <p:cBhvr>
                                        <p:cTn id="13" dur="500"/>
                                        <p:tgtEl>
                                          <p:spTgt spid="157698"/>
                                        </p:tgtEl>
                                      </p:cBhvr>
                                    </p:animEffect>
                                  </p:childTnLst>
                                </p:cTn>
                              </p:par>
                            </p:childTnLst>
                          </p:cTn>
                        </p:par>
                        <p:par>
                          <p:cTn id="14" fill="hold" nodeType="afterGroup">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157702"/>
                                        </p:tgtEl>
                                        <p:attrNameLst>
                                          <p:attrName>style.visibility</p:attrName>
                                        </p:attrNameLst>
                                      </p:cBhvr>
                                      <p:to>
                                        <p:strVal val="visible"/>
                                      </p:to>
                                    </p:set>
                                    <p:anim calcmode="lin" valueType="num">
                                      <p:cBhvr>
                                        <p:cTn id="17" dur="500" fill="hold"/>
                                        <p:tgtEl>
                                          <p:spTgt spid="157702"/>
                                        </p:tgtEl>
                                        <p:attrNameLst>
                                          <p:attrName>ppt_w</p:attrName>
                                        </p:attrNameLst>
                                      </p:cBhvr>
                                      <p:tavLst>
                                        <p:tav tm="0">
                                          <p:val>
                                            <p:fltVal val="0"/>
                                          </p:val>
                                        </p:tav>
                                        <p:tav tm="100000">
                                          <p:val>
                                            <p:strVal val="#ppt_w"/>
                                          </p:val>
                                        </p:tav>
                                      </p:tavLst>
                                    </p:anim>
                                    <p:anim calcmode="lin" valueType="num">
                                      <p:cBhvr>
                                        <p:cTn id="18" dur="500" fill="hold"/>
                                        <p:tgtEl>
                                          <p:spTgt spid="1577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nimBg="1"/>
      <p:bldP spid="1577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6" name="Text Box 6"/>
          <p:cNvSpPr txBox="1">
            <a:spLocks noChangeArrowheads="1"/>
          </p:cNvSpPr>
          <p:nvPr/>
        </p:nvSpPr>
        <p:spPr bwMode="auto">
          <a:xfrm>
            <a:off x="60325" y="5486400"/>
            <a:ext cx="5121275" cy="8318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id-ID" sz="1200">
                <a:latin typeface="Arial" charset="0"/>
              </a:rPr>
              <a:t>Budhi, G.S., Adipranata, R., Sugiarto, M., Anwar, B., &amp; Setiahadi, B., (2011). Pengelompokan Sunspot Pada Citra Digital Matahari Menggunakan Metode Clustering DbScan. Prosiding Seminar Nasional Aplikasi Teknologi Informasi, Yogyakarta.</a:t>
            </a:r>
          </a:p>
        </p:txBody>
      </p:sp>
      <p:sp>
        <p:nvSpPr>
          <p:cNvPr id="158722" name="Rectangle 2"/>
          <p:cNvSpPr>
            <a:spLocks noChangeArrowheads="1"/>
          </p:cNvSpPr>
          <p:nvPr/>
        </p:nvSpPr>
        <p:spPr bwMode="auto">
          <a:xfrm>
            <a:off x="685800" y="228600"/>
            <a:ext cx="80010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4000" dirty="0" err="1">
                <a:solidFill>
                  <a:schemeClr val="tx2"/>
                </a:solidFill>
              </a:rPr>
              <a:t>Ekstraksi</a:t>
            </a:r>
            <a:r>
              <a:rPr lang="en-US" sz="4000" dirty="0">
                <a:solidFill>
                  <a:schemeClr val="tx2"/>
                </a:solidFill>
              </a:rPr>
              <a:t> </a:t>
            </a:r>
            <a:r>
              <a:rPr lang="en-US" sz="4000" dirty="0" err="1" smtClean="0">
                <a:solidFill>
                  <a:schemeClr val="tx2"/>
                </a:solidFill>
              </a:rPr>
              <a:t>Fitur</a:t>
            </a:r>
            <a:endParaRPr lang="en-US" sz="4000" dirty="0">
              <a:solidFill>
                <a:schemeClr val="tx2"/>
              </a:solidFill>
            </a:endParaRPr>
          </a:p>
        </p:txBody>
      </p:sp>
      <p:pic>
        <p:nvPicPr>
          <p:cNvPr id="158723" name="Picture 3"/>
          <p:cNvPicPr>
            <a:picLocks noChangeAspect="1" noChangeArrowheads="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52400" y="2273300"/>
            <a:ext cx="2743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4" name="Picture 4"/>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t="269"/>
          <a:stretch>
            <a:fillRect/>
          </a:stretch>
        </p:blipFill>
        <p:spPr bwMode="auto">
          <a:xfrm>
            <a:off x="4343400" y="1143000"/>
            <a:ext cx="4724400" cy="470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725" name="AutoShape 5"/>
          <p:cNvSpPr>
            <a:spLocks noChangeArrowheads="1"/>
          </p:cNvSpPr>
          <p:nvPr/>
        </p:nvSpPr>
        <p:spPr bwMode="auto">
          <a:xfrm>
            <a:off x="3200400" y="3263900"/>
            <a:ext cx="1066800" cy="5334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87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1425" y="838200"/>
            <a:ext cx="37115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728" name="Text Box 8"/>
          <p:cNvSpPr txBox="1">
            <a:spLocks noChangeArrowheads="1"/>
          </p:cNvSpPr>
          <p:nvPr/>
        </p:nvSpPr>
        <p:spPr bwMode="auto">
          <a:xfrm>
            <a:off x="5408613" y="5027613"/>
            <a:ext cx="289718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1800"/>
              <a:t> Area	</a:t>
            </a:r>
          </a:p>
          <a:p>
            <a:pPr>
              <a:buFontTx/>
              <a:buChar char="-"/>
            </a:pPr>
            <a:r>
              <a:rPr lang="en-US" sz="1800"/>
              <a:t> Perimeter / Keliling</a:t>
            </a:r>
          </a:p>
          <a:p>
            <a:pPr>
              <a:buFontTx/>
              <a:buChar char="-"/>
            </a:pPr>
            <a:r>
              <a:rPr lang="en-US" sz="1800"/>
              <a:t> Diameter</a:t>
            </a:r>
          </a:p>
          <a:p>
            <a:pPr>
              <a:buFontTx/>
              <a:buChar char="-"/>
            </a:pPr>
            <a:r>
              <a:rPr lang="en-US" sz="1800"/>
              <a:t> Jumlah Bintik tiap Cluster</a:t>
            </a:r>
          </a:p>
        </p:txBody>
      </p:sp>
      <p:pic>
        <p:nvPicPr>
          <p:cNvPr id="158729" name="Picture 9" descr="image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575" y="4114800"/>
            <a:ext cx="276225" cy="4191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0" name="Picture 10" descr="image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5025" y="3733800"/>
            <a:ext cx="552450" cy="4762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1" name="Picture 11" descr="image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6975" y="2914650"/>
            <a:ext cx="190500" cy="2952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2" name="Picture 12" descr="image9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4105275"/>
            <a:ext cx="180975" cy="171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3" name="Picture 13" descr="image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7050" y="1752600"/>
            <a:ext cx="990600" cy="8001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4" name="Picture 14" descr="image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3450" y="3505200"/>
            <a:ext cx="238125"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5" name="Picture 15" descr="image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 y="1905000"/>
            <a:ext cx="1266825" cy="3905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 name="Footer Placeholder 3"/>
          <p:cNvSpPr txBox="1">
            <a:spLocks/>
          </p:cNvSpPr>
          <p:nvPr/>
        </p:nvSpPr>
        <p:spPr bwMode="auto">
          <a:xfrm>
            <a:off x="3124200" y="63087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err="1" smtClean="0"/>
              <a:t>Kecerdasan</a:t>
            </a:r>
            <a:r>
              <a:rPr lang="en-US" dirty="0" smtClean="0"/>
              <a:t> </a:t>
            </a:r>
            <a:r>
              <a:rPr lang="en-US" dirty="0" err="1" smtClean="0"/>
              <a:t>Buatan</a:t>
            </a:r>
            <a:r>
              <a:rPr lang="en-US" dirty="0" smtClean="0"/>
              <a:t> - Intro</a:t>
            </a:r>
            <a:endParaRPr lang="en-US" dirty="0"/>
          </a:p>
        </p:txBody>
      </p:sp>
      <p:sp>
        <p:nvSpPr>
          <p:cNvPr id="20" name="Slide Number Placeholder 4"/>
          <p:cNvSpPr>
            <a:spLocks noGrp="1"/>
          </p:cNvSpPr>
          <p:nvPr>
            <p:ph type="sldNum" sz="quarter" idx="11"/>
          </p:nvPr>
        </p:nvSpPr>
        <p:spPr>
          <a:xfrm>
            <a:off x="6553200" y="6308725"/>
            <a:ext cx="2133600" cy="457200"/>
          </a:xfrm>
        </p:spPr>
        <p:txBody>
          <a:bodyPr/>
          <a:lstStyle/>
          <a:p>
            <a:pPr>
              <a:defRPr/>
            </a:pPr>
            <a:fld id="{3C323C75-FF3B-40D6-9DC8-D7F18C0B7D01}" type="slidenum">
              <a:rPr lang="en-US" smtClean="0"/>
              <a:pPr>
                <a:defRPr/>
              </a:pPr>
              <a:t>17</a:t>
            </a:fld>
            <a:endParaRPr lang="en-US" dirty="0"/>
          </a:p>
        </p:txBody>
      </p:sp>
      <p:sp>
        <p:nvSpPr>
          <p:cNvPr id="21" name="Date Placeholder 5"/>
          <p:cNvSpPr txBox="1">
            <a:spLocks/>
          </p:cNvSpPr>
          <p:nvPr/>
        </p:nvSpPr>
        <p:spPr bwMode="auto">
          <a:xfrm>
            <a:off x="457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99B2060B-7B04-4EDE-8D96-02C572FC7EB8}" type="datetime1">
              <a:rPr lang="en-US" smtClean="0"/>
              <a:pPr>
                <a:defRPr/>
              </a:pPr>
              <a:t>2/17/2014</a:t>
            </a:fld>
            <a:endParaRPr lang="en-US" dirty="0"/>
          </a:p>
        </p:txBody>
      </p:sp>
    </p:spTree>
    <p:extLst>
      <p:ext uri="{BB962C8B-B14F-4D97-AF65-F5344CB8AC3E}">
        <p14:creationId xmlns:p14="http://schemas.microsoft.com/office/powerpoint/2010/main" val="233314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8725"/>
                                        </p:tgtEl>
                                        <p:attrNameLst>
                                          <p:attrName>style.visibility</p:attrName>
                                        </p:attrNameLst>
                                      </p:cBhvr>
                                      <p:to>
                                        <p:strVal val="visible"/>
                                      </p:to>
                                    </p:set>
                                    <p:animEffect transition="in" filter="wipe(left)">
                                      <p:cBhvr>
                                        <p:cTn id="7" dur="500"/>
                                        <p:tgtEl>
                                          <p:spTgt spid="158725"/>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58724"/>
                                        </p:tgtEl>
                                        <p:attrNameLst>
                                          <p:attrName>style.visibility</p:attrName>
                                        </p:attrNameLst>
                                      </p:cBhvr>
                                      <p:to>
                                        <p:strVal val="visible"/>
                                      </p:to>
                                    </p:set>
                                    <p:anim calcmode="lin" valueType="num">
                                      <p:cBhvr>
                                        <p:cTn id="11" dur="500" fill="hold"/>
                                        <p:tgtEl>
                                          <p:spTgt spid="158724"/>
                                        </p:tgtEl>
                                        <p:attrNameLst>
                                          <p:attrName>ppt_w</p:attrName>
                                        </p:attrNameLst>
                                      </p:cBhvr>
                                      <p:tavLst>
                                        <p:tav tm="0">
                                          <p:val>
                                            <p:fltVal val="0"/>
                                          </p:val>
                                        </p:tav>
                                        <p:tav tm="100000">
                                          <p:val>
                                            <p:strVal val="#ppt_w"/>
                                          </p:val>
                                        </p:tav>
                                      </p:tavLst>
                                    </p:anim>
                                    <p:anim calcmode="lin" valueType="num">
                                      <p:cBhvr>
                                        <p:cTn id="12" dur="500" fill="hold"/>
                                        <p:tgtEl>
                                          <p:spTgt spid="158724"/>
                                        </p:tgtEl>
                                        <p:attrNameLst>
                                          <p:attrName>ppt_h</p:attrName>
                                        </p:attrNameLst>
                                      </p:cBhvr>
                                      <p:tavLst>
                                        <p:tav tm="0">
                                          <p:val>
                                            <p:fltVal val="0"/>
                                          </p:val>
                                        </p:tav>
                                        <p:tav tm="100000">
                                          <p:val>
                                            <p:strVal val="#ppt_h"/>
                                          </p:val>
                                        </p:tav>
                                      </p:tavLst>
                                    </p:anim>
                                    <p:animEffect transition="in" filter="fade">
                                      <p:cBhvr>
                                        <p:cTn id="13" dur="500"/>
                                        <p:tgtEl>
                                          <p:spTgt spid="158724"/>
                                        </p:tgtEl>
                                      </p:cBhvr>
                                    </p:animEffect>
                                  </p:childTnLst>
                                </p:cTn>
                              </p:par>
                            </p:childTnLst>
                          </p:cTn>
                        </p:par>
                        <p:par>
                          <p:cTn id="14" fill="hold" nodeType="afterGroup">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158726"/>
                                        </p:tgtEl>
                                        <p:attrNameLst>
                                          <p:attrName>style.visibility</p:attrName>
                                        </p:attrNameLst>
                                      </p:cBhvr>
                                      <p:to>
                                        <p:strVal val="visible"/>
                                      </p:to>
                                    </p:set>
                                    <p:anim calcmode="lin" valueType="num">
                                      <p:cBhvr>
                                        <p:cTn id="17" dur="500" fill="hold"/>
                                        <p:tgtEl>
                                          <p:spTgt spid="158726"/>
                                        </p:tgtEl>
                                        <p:attrNameLst>
                                          <p:attrName>ppt_w</p:attrName>
                                        </p:attrNameLst>
                                      </p:cBhvr>
                                      <p:tavLst>
                                        <p:tav tm="0">
                                          <p:val>
                                            <p:fltVal val="0"/>
                                          </p:val>
                                        </p:tav>
                                        <p:tav tm="100000">
                                          <p:val>
                                            <p:strVal val="#ppt_w"/>
                                          </p:val>
                                        </p:tav>
                                      </p:tavLst>
                                    </p:anim>
                                    <p:anim calcmode="lin" valueType="num">
                                      <p:cBhvr>
                                        <p:cTn id="18" dur="500" fill="hold"/>
                                        <p:tgtEl>
                                          <p:spTgt spid="158726"/>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xit" presetSubtype="0" fill="hold" nodeType="clickEffect">
                                  <p:stCondLst>
                                    <p:cond delay="0"/>
                                  </p:stCondLst>
                                  <p:childTnLst>
                                    <p:animEffect transition="out" filter="fade">
                                      <p:cBhvr>
                                        <p:cTn id="22" dur="2000"/>
                                        <p:tgtEl>
                                          <p:spTgt spid="158723"/>
                                        </p:tgtEl>
                                      </p:cBhvr>
                                    </p:animEffect>
                                    <p:set>
                                      <p:cBhvr>
                                        <p:cTn id="23" dur="1" fill="hold">
                                          <p:stCondLst>
                                            <p:cond delay="1999"/>
                                          </p:stCondLst>
                                        </p:cTn>
                                        <p:tgtEl>
                                          <p:spTgt spid="15872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2000"/>
                                        <p:tgtEl>
                                          <p:spTgt spid="158725"/>
                                        </p:tgtEl>
                                      </p:cBhvr>
                                    </p:animEffect>
                                    <p:set>
                                      <p:cBhvr>
                                        <p:cTn id="26" dur="1" fill="hold">
                                          <p:stCondLst>
                                            <p:cond delay="1999"/>
                                          </p:stCondLst>
                                        </p:cTn>
                                        <p:tgtEl>
                                          <p:spTgt spid="158725"/>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158724"/>
                                        </p:tgtEl>
                                        <p:attrNameLst>
                                          <p:attrName>ppt_x</p:attrName>
                                          <p:attrName>ppt_y</p:attrName>
                                        </p:attrNameLst>
                                      </p:cBhvr>
                                    </p:animMotion>
                                  </p:childTnLst>
                                </p:cTn>
                              </p:par>
                            </p:childTnLst>
                          </p:cTn>
                        </p:par>
                        <p:par>
                          <p:cTn id="29" fill="hold" nodeType="afterGroup">
                            <p:stCondLst>
                              <p:cond delay="2000"/>
                            </p:stCondLst>
                            <p:childTnLst>
                              <p:par>
                                <p:cTn id="30" presetID="10" presetClass="exit" presetSubtype="0" fill="hold" nodeType="afterEffect">
                                  <p:stCondLst>
                                    <p:cond delay="0"/>
                                  </p:stCondLst>
                                  <p:childTnLst>
                                    <p:animEffect transition="out" filter="fade">
                                      <p:cBhvr>
                                        <p:cTn id="31" dur="2000"/>
                                        <p:tgtEl>
                                          <p:spTgt spid="158724"/>
                                        </p:tgtEl>
                                      </p:cBhvr>
                                    </p:animEffect>
                                    <p:set>
                                      <p:cBhvr>
                                        <p:cTn id="32" dur="1" fill="hold">
                                          <p:stCondLst>
                                            <p:cond delay="1999"/>
                                          </p:stCondLst>
                                        </p:cTn>
                                        <p:tgtEl>
                                          <p:spTgt spid="158724"/>
                                        </p:tgtEl>
                                        <p:attrNameLst>
                                          <p:attrName>style.visibility</p:attrName>
                                        </p:attrNameLst>
                                      </p:cBhvr>
                                      <p:to>
                                        <p:strVal val="hidden"/>
                                      </p:to>
                                    </p:set>
                                  </p:childTnLst>
                                </p:cTn>
                              </p:par>
                            </p:childTnLst>
                          </p:cTn>
                        </p:par>
                        <p:par>
                          <p:cTn id="33" fill="hold" nodeType="afterGroup">
                            <p:stCondLst>
                              <p:cond delay="4000"/>
                            </p:stCondLst>
                            <p:childTnLst>
                              <p:par>
                                <p:cTn id="34" presetID="31" presetClass="entr" presetSubtype="0" fill="hold" nodeType="afterEffect">
                                  <p:stCondLst>
                                    <p:cond delay="0"/>
                                  </p:stCondLst>
                                  <p:iterate type="lt">
                                    <p:tmPct val="5000"/>
                                  </p:iterate>
                                  <p:childTnLst>
                                    <p:set>
                                      <p:cBhvr>
                                        <p:cTn id="35" dur="1" fill="hold">
                                          <p:stCondLst>
                                            <p:cond delay="0"/>
                                          </p:stCondLst>
                                        </p:cTn>
                                        <p:tgtEl>
                                          <p:spTgt spid="158729"/>
                                        </p:tgtEl>
                                        <p:attrNameLst>
                                          <p:attrName>style.visibility</p:attrName>
                                        </p:attrNameLst>
                                      </p:cBhvr>
                                      <p:to>
                                        <p:strVal val="visible"/>
                                      </p:to>
                                    </p:set>
                                    <p:anim calcmode="lin" valueType="num">
                                      <p:cBhvr>
                                        <p:cTn id="36" dur="500" fill="hold"/>
                                        <p:tgtEl>
                                          <p:spTgt spid="158729"/>
                                        </p:tgtEl>
                                        <p:attrNameLst>
                                          <p:attrName>ppt_w</p:attrName>
                                        </p:attrNameLst>
                                      </p:cBhvr>
                                      <p:tavLst>
                                        <p:tav tm="0">
                                          <p:val>
                                            <p:fltVal val="0"/>
                                          </p:val>
                                        </p:tav>
                                        <p:tav tm="100000">
                                          <p:val>
                                            <p:strVal val="#ppt_w"/>
                                          </p:val>
                                        </p:tav>
                                      </p:tavLst>
                                    </p:anim>
                                    <p:anim calcmode="lin" valueType="num">
                                      <p:cBhvr>
                                        <p:cTn id="37" dur="500" fill="hold"/>
                                        <p:tgtEl>
                                          <p:spTgt spid="158729"/>
                                        </p:tgtEl>
                                        <p:attrNameLst>
                                          <p:attrName>ppt_h</p:attrName>
                                        </p:attrNameLst>
                                      </p:cBhvr>
                                      <p:tavLst>
                                        <p:tav tm="0">
                                          <p:val>
                                            <p:fltVal val="0"/>
                                          </p:val>
                                        </p:tav>
                                        <p:tav tm="100000">
                                          <p:val>
                                            <p:strVal val="#ppt_h"/>
                                          </p:val>
                                        </p:tav>
                                      </p:tavLst>
                                    </p:anim>
                                    <p:anim calcmode="lin" valueType="num">
                                      <p:cBhvr>
                                        <p:cTn id="38" dur="500" fill="hold"/>
                                        <p:tgtEl>
                                          <p:spTgt spid="158729"/>
                                        </p:tgtEl>
                                        <p:attrNameLst>
                                          <p:attrName>style.rotation</p:attrName>
                                        </p:attrNameLst>
                                      </p:cBhvr>
                                      <p:tavLst>
                                        <p:tav tm="0">
                                          <p:val>
                                            <p:fltVal val="90"/>
                                          </p:val>
                                        </p:tav>
                                        <p:tav tm="100000">
                                          <p:val>
                                            <p:fltVal val="0"/>
                                          </p:val>
                                        </p:tav>
                                      </p:tavLst>
                                    </p:anim>
                                    <p:animEffect transition="in" filter="fade">
                                      <p:cBhvr>
                                        <p:cTn id="39" dur="500"/>
                                        <p:tgtEl>
                                          <p:spTgt spid="158729"/>
                                        </p:tgtEl>
                                      </p:cBhvr>
                                    </p:animEffect>
                                  </p:childTnLst>
                                </p:cTn>
                              </p:par>
                            </p:childTnLst>
                          </p:cTn>
                        </p:par>
                        <p:par>
                          <p:cTn id="40" fill="hold" nodeType="afterGroup">
                            <p:stCondLst>
                              <p:cond delay="4500"/>
                            </p:stCondLst>
                            <p:childTnLst>
                              <p:par>
                                <p:cTn id="41" presetID="31" presetClass="entr" presetSubtype="0" fill="hold" nodeType="afterEffect">
                                  <p:stCondLst>
                                    <p:cond delay="0"/>
                                  </p:stCondLst>
                                  <p:iterate type="lt">
                                    <p:tmPct val="5000"/>
                                  </p:iterate>
                                  <p:childTnLst>
                                    <p:set>
                                      <p:cBhvr>
                                        <p:cTn id="42" dur="1" fill="hold">
                                          <p:stCondLst>
                                            <p:cond delay="0"/>
                                          </p:stCondLst>
                                        </p:cTn>
                                        <p:tgtEl>
                                          <p:spTgt spid="158730"/>
                                        </p:tgtEl>
                                        <p:attrNameLst>
                                          <p:attrName>style.visibility</p:attrName>
                                        </p:attrNameLst>
                                      </p:cBhvr>
                                      <p:to>
                                        <p:strVal val="visible"/>
                                      </p:to>
                                    </p:set>
                                    <p:anim calcmode="lin" valueType="num">
                                      <p:cBhvr>
                                        <p:cTn id="43" dur="500" fill="hold"/>
                                        <p:tgtEl>
                                          <p:spTgt spid="158730"/>
                                        </p:tgtEl>
                                        <p:attrNameLst>
                                          <p:attrName>ppt_w</p:attrName>
                                        </p:attrNameLst>
                                      </p:cBhvr>
                                      <p:tavLst>
                                        <p:tav tm="0">
                                          <p:val>
                                            <p:fltVal val="0"/>
                                          </p:val>
                                        </p:tav>
                                        <p:tav tm="100000">
                                          <p:val>
                                            <p:strVal val="#ppt_w"/>
                                          </p:val>
                                        </p:tav>
                                      </p:tavLst>
                                    </p:anim>
                                    <p:anim calcmode="lin" valueType="num">
                                      <p:cBhvr>
                                        <p:cTn id="44" dur="500" fill="hold"/>
                                        <p:tgtEl>
                                          <p:spTgt spid="158730"/>
                                        </p:tgtEl>
                                        <p:attrNameLst>
                                          <p:attrName>ppt_h</p:attrName>
                                        </p:attrNameLst>
                                      </p:cBhvr>
                                      <p:tavLst>
                                        <p:tav tm="0">
                                          <p:val>
                                            <p:fltVal val="0"/>
                                          </p:val>
                                        </p:tav>
                                        <p:tav tm="100000">
                                          <p:val>
                                            <p:strVal val="#ppt_h"/>
                                          </p:val>
                                        </p:tav>
                                      </p:tavLst>
                                    </p:anim>
                                    <p:anim calcmode="lin" valueType="num">
                                      <p:cBhvr>
                                        <p:cTn id="45" dur="500" fill="hold"/>
                                        <p:tgtEl>
                                          <p:spTgt spid="158730"/>
                                        </p:tgtEl>
                                        <p:attrNameLst>
                                          <p:attrName>style.rotation</p:attrName>
                                        </p:attrNameLst>
                                      </p:cBhvr>
                                      <p:tavLst>
                                        <p:tav tm="0">
                                          <p:val>
                                            <p:fltVal val="90"/>
                                          </p:val>
                                        </p:tav>
                                        <p:tav tm="100000">
                                          <p:val>
                                            <p:fltVal val="0"/>
                                          </p:val>
                                        </p:tav>
                                      </p:tavLst>
                                    </p:anim>
                                    <p:animEffect transition="in" filter="fade">
                                      <p:cBhvr>
                                        <p:cTn id="46" dur="500"/>
                                        <p:tgtEl>
                                          <p:spTgt spid="158730"/>
                                        </p:tgtEl>
                                      </p:cBhvr>
                                    </p:animEffect>
                                  </p:childTnLst>
                                </p:cTn>
                              </p:par>
                            </p:childTnLst>
                          </p:cTn>
                        </p:par>
                        <p:par>
                          <p:cTn id="47" fill="hold" nodeType="afterGroup">
                            <p:stCondLst>
                              <p:cond delay="5000"/>
                            </p:stCondLst>
                            <p:childTnLst>
                              <p:par>
                                <p:cTn id="48" presetID="31" presetClass="entr" presetSubtype="0" fill="hold" nodeType="afterEffect">
                                  <p:stCondLst>
                                    <p:cond delay="0"/>
                                  </p:stCondLst>
                                  <p:iterate type="lt">
                                    <p:tmPct val="5000"/>
                                  </p:iterate>
                                  <p:childTnLst>
                                    <p:set>
                                      <p:cBhvr>
                                        <p:cTn id="49" dur="1" fill="hold">
                                          <p:stCondLst>
                                            <p:cond delay="0"/>
                                          </p:stCondLst>
                                        </p:cTn>
                                        <p:tgtEl>
                                          <p:spTgt spid="158731"/>
                                        </p:tgtEl>
                                        <p:attrNameLst>
                                          <p:attrName>style.visibility</p:attrName>
                                        </p:attrNameLst>
                                      </p:cBhvr>
                                      <p:to>
                                        <p:strVal val="visible"/>
                                      </p:to>
                                    </p:set>
                                    <p:anim calcmode="lin" valueType="num">
                                      <p:cBhvr>
                                        <p:cTn id="50" dur="500" fill="hold"/>
                                        <p:tgtEl>
                                          <p:spTgt spid="158731"/>
                                        </p:tgtEl>
                                        <p:attrNameLst>
                                          <p:attrName>ppt_w</p:attrName>
                                        </p:attrNameLst>
                                      </p:cBhvr>
                                      <p:tavLst>
                                        <p:tav tm="0">
                                          <p:val>
                                            <p:fltVal val="0"/>
                                          </p:val>
                                        </p:tav>
                                        <p:tav tm="100000">
                                          <p:val>
                                            <p:strVal val="#ppt_w"/>
                                          </p:val>
                                        </p:tav>
                                      </p:tavLst>
                                    </p:anim>
                                    <p:anim calcmode="lin" valueType="num">
                                      <p:cBhvr>
                                        <p:cTn id="51" dur="500" fill="hold"/>
                                        <p:tgtEl>
                                          <p:spTgt spid="158731"/>
                                        </p:tgtEl>
                                        <p:attrNameLst>
                                          <p:attrName>ppt_h</p:attrName>
                                        </p:attrNameLst>
                                      </p:cBhvr>
                                      <p:tavLst>
                                        <p:tav tm="0">
                                          <p:val>
                                            <p:fltVal val="0"/>
                                          </p:val>
                                        </p:tav>
                                        <p:tav tm="100000">
                                          <p:val>
                                            <p:strVal val="#ppt_h"/>
                                          </p:val>
                                        </p:tav>
                                      </p:tavLst>
                                    </p:anim>
                                    <p:anim calcmode="lin" valueType="num">
                                      <p:cBhvr>
                                        <p:cTn id="52" dur="500" fill="hold"/>
                                        <p:tgtEl>
                                          <p:spTgt spid="158731"/>
                                        </p:tgtEl>
                                        <p:attrNameLst>
                                          <p:attrName>style.rotation</p:attrName>
                                        </p:attrNameLst>
                                      </p:cBhvr>
                                      <p:tavLst>
                                        <p:tav tm="0">
                                          <p:val>
                                            <p:fltVal val="90"/>
                                          </p:val>
                                        </p:tav>
                                        <p:tav tm="100000">
                                          <p:val>
                                            <p:fltVal val="0"/>
                                          </p:val>
                                        </p:tav>
                                      </p:tavLst>
                                    </p:anim>
                                    <p:animEffect transition="in" filter="fade">
                                      <p:cBhvr>
                                        <p:cTn id="53" dur="500"/>
                                        <p:tgtEl>
                                          <p:spTgt spid="158731"/>
                                        </p:tgtEl>
                                      </p:cBhvr>
                                    </p:animEffect>
                                  </p:childTnLst>
                                </p:cTn>
                              </p:par>
                            </p:childTnLst>
                          </p:cTn>
                        </p:par>
                        <p:par>
                          <p:cTn id="54" fill="hold" nodeType="afterGroup">
                            <p:stCondLst>
                              <p:cond delay="5500"/>
                            </p:stCondLst>
                            <p:childTnLst>
                              <p:par>
                                <p:cTn id="55" presetID="31" presetClass="entr" presetSubtype="0" fill="hold" nodeType="afterEffect">
                                  <p:stCondLst>
                                    <p:cond delay="0"/>
                                  </p:stCondLst>
                                  <p:iterate type="lt">
                                    <p:tmPct val="5000"/>
                                  </p:iterate>
                                  <p:childTnLst>
                                    <p:set>
                                      <p:cBhvr>
                                        <p:cTn id="56" dur="1" fill="hold">
                                          <p:stCondLst>
                                            <p:cond delay="0"/>
                                          </p:stCondLst>
                                        </p:cTn>
                                        <p:tgtEl>
                                          <p:spTgt spid="158732"/>
                                        </p:tgtEl>
                                        <p:attrNameLst>
                                          <p:attrName>style.visibility</p:attrName>
                                        </p:attrNameLst>
                                      </p:cBhvr>
                                      <p:to>
                                        <p:strVal val="visible"/>
                                      </p:to>
                                    </p:set>
                                    <p:anim calcmode="lin" valueType="num">
                                      <p:cBhvr>
                                        <p:cTn id="57" dur="500" fill="hold"/>
                                        <p:tgtEl>
                                          <p:spTgt spid="158732"/>
                                        </p:tgtEl>
                                        <p:attrNameLst>
                                          <p:attrName>ppt_w</p:attrName>
                                        </p:attrNameLst>
                                      </p:cBhvr>
                                      <p:tavLst>
                                        <p:tav tm="0">
                                          <p:val>
                                            <p:fltVal val="0"/>
                                          </p:val>
                                        </p:tav>
                                        <p:tav tm="100000">
                                          <p:val>
                                            <p:strVal val="#ppt_w"/>
                                          </p:val>
                                        </p:tav>
                                      </p:tavLst>
                                    </p:anim>
                                    <p:anim calcmode="lin" valueType="num">
                                      <p:cBhvr>
                                        <p:cTn id="58" dur="500" fill="hold"/>
                                        <p:tgtEl>
                                          <p:spTgt spid="158732"/>
                                        </p:tgtEl>
                                        <p:attrNameLst>
                                          <p:attrName>ppt_h</p:attrName>
                                        </p:attrNameLst>
                                      </p:cBhvr>
                                      <p:tavLst>
                                        <p:tav tm="0">
                                          <p:val>
                                            <p:fltVal val="0"/>
                                          </p:val>
                                        </p:tav>
                                        <p:tav tm="100000">
                                          <p:val>
                                            <p:strVal val="#ppt_h"/>
                                          </p:val>
                                        </p:tav>
                                      </p:tavLst>
                                    </p:anim>
                                    <p:anim calcmode="lin" valueType="num">
                                      <p:cBhvr>
                                        <p:cTn id="59" dur="500" fill="hold"/>
                                        <p:tgtEl>
                                          <p:spTgt spid="158732"/>
                                        </p:tgtEl>
                                        <p:attrNameLst>
                                          <p:attrName>style.rotation</p:attrName>
                                        </p:attrNameLst>
                                      </p:cBhvr>
                                      <p:tavLst>
                                        <p:tav tm="0">
                                          <p:val>
                                            <p:fltVal val="90"/>
                                          </p:val>
                                        </p:tav>
                                        <p:tav tm="100000">
                                          <p:val>
                                            <p:fltVal val="0"/>
                                          </p:val>
                                        </p:tav>
                                      </p:tavLst>
                                    </p:anim>
                                    <p:animEffect transition="in" filter="fade">
                                      <p:cBhvr>
                                        <p:cTn id="60" dur="500"/>
                                        <p:tgtEl>
                                          <p:spTgt spid="158732"/>
                                        </p:tgtEl>
                                      </p:cBhvr>
                                    </p:animEffect>
                                  </p:childTnLst>
                                </p:cTn>
                              </p:par>
                            </p:childTnLst>
                          </p:cTn>
                        </p:par>
                        <p:par>
                          <p:cTn id="61" fill="hold" nodeType="afterGroup">
                            <p:stCondLst>
                              <p:cond delay="6000"/>
                            </p:stCondLst>
                            <p:childTnLst>
                              <p:par>
                                <p:cTn id="62" presetID="31" presetClass="entr" presetSubtype="0" fill="hold" nodeType="afterEffect">
                                  <p:stCondLst>
                                    <p:cond delay="0"/>
                                  </p:stCondLst>
                                  <p:iterate type="lt">
                                    <p:tmPct val="5000"/>
                                  </p:iterate>
                                  <p:childTnLst>
                                    <p:set>
                                      <p:cBhvr>
                                        <p:cTn id="63" dur="1" fill="hold">
                                          <p:stCondLst>
                                            <p:cond delay="0"/>
                                          </p:stCondLst>
                                        </p:cTn>
                                        <p:tgtEl>
                                          <p:spTgt spid="158733"/>
                                        </p:tgtEl>
                                        <p:attrNameLst>
                                          <p:attrName>style.visibility</p:attrName>
                                        </p:attrNameLst>
                                      </p:cBhvr>
                                      <p:to>
                                        <p:strVal val="visible"/>
                                      </p:to>
                                    </p:set>
                                    <p:anim calcmode="lin" valueType="num">
                                      <p:cBhvr>
                                        <p:cTn id="64" dur="500" fill="hold"/>
                                        <p:tgtEl>
                                          <p:spTgt spid="158733"/>
                                        </p:tgtEl>
                                        <p:attrNameLst>
                                          <p:attrName>ppt_w</p:attrName>
                                        </p:attrNameLst>
                                      </p:cBhvr>
                                      <p:tavLst>
                                        <p:tav tm="0">
                                          <p:val>
                                            <p:fltVal val="0"/>
                                          </p:val>
                                        </p:tav>
                                        <p:tav tm="100000">
                                          <p:val>
                                            <p:strVal val="#ppt_w"/>
                                          </p:val>
                                        </p:tav>
                                      </p:tavLst>
                                    </p:anim>
                                    <p:anim calcmode="lin" valueType="num">
                                      <p:cBhvr>
                                        <p:cTn id="65" dur="500" fill="hold"/>
                                        <p:tgtEl>
                                          <p:spTgt spid="158733"/>
                                        </p:tgtEl>
                                        <p:attrNameLst>
                                          <p:attrName>ppt_h</p:attrName>
                                        </p:attrNameLst>
                                      </p:cBhvr>
                                      <p:tavLst>
                                        <p:tav tm="0">
                                          <p:val>
                                            <p:fltVal val="0"/>
                                          </p:val>
                                        </p:tav>
                                        <p:tav tm="100000">
                                          <p:val>
                                            <p:strVal val="#ppt_h"/>
                                          </p:val>
                                        </p:tav>
                                      </p:tavLst>
                                    </p:anim>
                                    <p:anim calcmode="lin" valueType="num">
                                      <p:cBhvr>
                                        <p:cTn id="66" dur="500" fill="hold"/>
                                        <p:tgtEl>
                                          <p:spTgt spid="158733"/>
                                        </p:tgtEl>
                                        <p:attrNameLst>
                                          <p:attrName>style.rotation</p:attrName>
                                        </p:attrNameLst>
                                      </p:cBhvr>
                                      <p:tavLst>
                                        <p:tav tm="0">
                                          <p:val>
                                            <p:fltVal val="90"/>
                                          </p:val>
                                        </p:tav>
                                        <p:tav tm="100000">
                                          <p:val>
                                            <p:fltVal val="0"/>
                                          </p:val>
                                        </p:tav>
                                      </p:tavLst>
                                    </p:anim>
                                    <p:animEffect transition="in" filter="fade">
                                      <p:cBhvr>
                                        <p:cTn id="67" dur="500"/>
                                        <p:tgtEl>
                                          <p:spTgt spid="158733"/>
                                        </p:tgtEl>
                                      </p:cBhvr>
                                    </p:animEffect>
                                  </p:childTnLst>
                                </p:cTn>
                              </p:par>
                            </p:childTnLst>
                          </p:cTn>
                        </p:par>
                        <p:par>
                          <p:cTn id="68" fill="hold" nodeType="afterGroup">
                            <p:stCondLst>
                              <p:cond delay="6500"/>
                            </p:stCondLst>
                            <p:childTnLst>
                              <p:par>
                                <p:cTn id="69" presetID="31" presetClass="entr" presetSubtype="0" fill="hold" nodeType="afterEffect">
                                  <p:stCondLst>
                                    <p:cond delay="0"/>
                                  </p:stCondLst>
                                  <p:iterate type="lt">
                                    <p:tmPct val="5000"/>
                                  </p:iterate>
                                  <p:childTnLst>
                                    <p:set>
                                      <p:cBhvr>
                                        <p:cTn id="70" dur="1" fill="hold">
                                          <p:stCondLst>
                                            <p:cond delay="0"/>
                                          </p:stCondLst>
                                        </p:cTn>
                                        <p:tgtEl>
                                          <p:spTgt spid="158734"/>
                                        </p:tgtEl>
                                        <p:attrNameLst>
                                          <p:attrName>style.visibility</p:attrName>
                                        </p:attrNameLst>
                                      </p:cBhvr>
                                      <p:to>
                                        <p:strVal val="visible"/>
                                      </p:to>
                                    </p:set>
                                    <p:anim calcmode="lin" valueType="num">
                                      <p:cBhvr>
                                        <p:cTn id="71" dur="500" fill="hold"/>
                                        <p:tgtEl>
                                          <p:spTgt spid="158734"/>
                                        </p:tgtEl>
                                        <p:attrNameLst>
                                          <p:attrName>ppt_w</p:attrName>
                                        </p:attrNameLst>
                                      </p:cBhvr>
                                      <p:tavLst>
                                        <p:tav tm="0">
                                          <p:val>
                                            <p:fltVal val="0"/>
                                          </p:val>
                                        </p:tav>
                                        <p:tav tm="100000">
                                          <p:val>
                                            <p:strVal val="#ppt_w"/>
                                          </p:val>
                                        </p:tav>
                                      </p:tavLst>
                                    </p:anim>
                                    <p:anim calcmode="lin" valueType="num">
                                      <p:cBhvr>
                                        <p:cTn id="72" dur="500" fill="hold"/>
                                        <p:tgtEl>
                                          <p:spTgt spid="158734"/>
                                        </p:tgtEl>
                                        <p:attrNameLst>
                                          <p:attrName>ppt_h</p:attrName>
                                        </p:attrNameLst>
                                      </p:cBhvr>
                                      <p:tavLst>
                                        <p:tav tm="0">
                                          <p:val>
                                            <p:fltVal val="0"/>
                                          </p:val>
                                        </p:tav>
                                        <p:tav tm="100000">
                                          <p:val>
                                            <p:strVal val="#ppt_h"/>
                                          </p:val>
                                        </p:tav>
                                      </p:tavLst>
                                    </p:anim>
                                    <p:anim calcmode="lin" valueType="num">
                                      <p:cBhvr>
                                        <p:cTn id="73" dur="500" fill="hold"/>
                                        <p:tgtEl>
                                          <p:spTgt spid="158734"/>
                                        </p:tgtEl>
                                        <p:attrNameLst>
                                          <p:attrName>style.rotation</p:attrName>
                                        </p:attrNameLst>
                                      </p:cBhvr>
                                      <p:tavLst>
                                        <p:tav tm="0">
                                          <p:val>
                                            <p:fltVal val="90"/>
                                          </p:val>
                                        </p:tav>
                                        <p:tav tm="100000">
                                          <p:val>
                                            <p:fltVal val="0"/>
                                          </p:val>
                                        </p:tav>
                                      </p:tavLst>
                                    </p:anim>
                                    <p:animEffect transition="in" filter="fade">
                                      <p:cBhvr>
                                        <p:cTn id="74" dur="500"/>
                                        <p:tgtEl>
                                          <p:spTgt spid="158734"/>
                                        </p:tgtEl>
                                      </p:cBhvr>
                                    </p:animEffect>
                                  </p:childTnLst>
                                </p:cTn>
                              </p:par>
                            </p:childTnLst>
                          </p:cTn>
                        </p:par>
                        <p:par>
                          <p:cTn id="75" fill="hold" nodeType="afterGroup">
                            <p:stCondLst>
                              <p:cond delay="7000"/>
                            </p:stCondLst>
                            <p:childTnLst>
                              <p:par>
                                <p:cTn id="76" presetID="31" presetClass="entr" presetSubtype="0" fill="hold" nodeType="afterEffect">
                                  <p:stCondLst>
                                    <p:cond delay="0"/>
                                  </p:stCondLst>
                                  <p:iterate type="lt">
                                    <p:tmPct val="5000"/>
                                  </p:iterate>
                                  <p:childTnLst>
                                    <p:set>
                                      <p:cBhvr>
                                        <p:cTn id="77" dur="1" fill="hold">
                                          <p:stCondLst>
                                            <p:cond delay="0"/>
                                          </p:stCondLst>
                                        </p:cTn>
                                        <p:tgtEl>
                                          <p:spTgt spid="158735"/>
                                        </p:tgtEl>
                                        <p:attrNameLst>
                                          <p:attrName>style.visibility</p:attrName>
                                        </p:attrNameLst>
                                      </p:cBhvr>
                                      <p:to>
                                        <p:strVal val="visible"/>
                                      </p:to>
                                    </p:set>
                                    <p:anim calcmode="lin" valueType="num">
                                      <p:cBhvr>
                                        <p:cTn id="78" dur="500" fill="hold"/>
                                        <p:tgtEl>
                                          <p:spTgt spid="158735"/>
                                        </p:tgtEl>
                                        <p:attrNameLst>
                                          <p:attrName>ppt_w</p:attrName>
                                        </p:attrNameLst>
                                      </p:cBhvr>
                                      <p:tavLst>
                                        <p:tav tm="0">
                                          <p:val>
                                            <p:fltVal val="0"/>
                                          </p:val>
                                        </p:tav>
                                        <p:tav tm="100000">
                                          <p:val>
                                            <p:strVal val="#ppt_w"/>
                                          </p:val>
                                        </p:tav>
                                      </p:tavLst>
                                    </p:anim>
                                    <p:anim calcmode="lin" valueType="num">
                                      <p:cBhvr>
                                        <p:cTn id="79" dur="500" fill="hold"/>
                                        <p:tgtEl>
                                          <p:spTgt spid="158735"/>
                                        </p:tgtEl>
                                        <p:attrNameLst>
                                          <p:attrName>ppt_h</p:attrName>
                                        </p:attrNameLst>
                                      </p:cBhvr>
                                      <p:tavLst>
                                        <p:tav tm="0">
                                          <p:val>
                                            <p:fltVal val="0"/>
                                          </p:val>
                                        </p:tav>
                                        <p:tav tm="100000">
                                          <p:val>
                                            <p:strVal val="#ppt_h"/>
                                          </p:val>
                                        </p:tav>
                                      </p:tavLst>
                                    </p:anim>
                                    <p:anim calcmode="lin" valueType="num">
                                      <p:cBhvr>
                                        <p:cTn id="80" dur="500" fill="hold"/>
                                        <p:tgtEl>
                                          <p:spTgt spid="158735"/>
                                        </p:tgtEl>
                                        <p:attrNameLst>
                                          <p:attrName>style.rotation</p:attrName>
                                        </p:attrNameLst>
                                      </p:cBhvr>
                                      <p:tavLst>
                                        <p:tav tm="0">
                                          <p:val>
                                            <p:fltVal val="90"/>
                                          </p:val>
                                        </p:tav>
                                        <p:tav tm="100000">
                                          <p:val>
                                            <p:fltVal val="0"/>
                                          </p:val>
                                        </p:tav>
                                      </p:tavLst>
                                    </p:anim>
                                    <p:animEffect transition="in" filter="fade">
                                      <p:cBhvr>
                                        <p:cTn id="81" dur="500"/>
                                        <p:tgtEl>
                                          <p:spTgt spid="158735"/>
                                        </p:tgtEl>
                                      </p:cBhvr>
                                    </p:animEffect>
                                  </p:childTnLst>
                                </p:cTn>
                              </p:par>
                            </p:childTnLst>
                          </p:cTn>
                        </p:par>
                        <p:par>
                          <p:cTn id="82" fill="hold" nodeType="afterGroup">
                            <p:stCondLst>
                              <p:cond delay="7500"/>
                            </p:stCondLst>
                            <p:childTnLst>
                              <p:par>
                                <p:cTn id="83" presetID="53" presetClass="entr" presetSubtype="0" fill="hold" nodeType="afterEffect">
                                  <p:stCondLst>
                                    <p:cond delay="0"/>
                                  </p:stCondLst>
                                  <p:childTnLst>
                                    <p:set>
                                      <p:cBhvr>
                                        <p:cTn id="84" dur="1" fill="hold">
                                          <p:stCondLst>
                                            <p:cond delay="0"/>
                                          </p:stCondLst>
                                        </p:cTn>
                                        <p:tgtEl>
                                          <p:spTgt spid="158727"/>
                                        </p:tgtEl>
                                        <p:attrNameLst>
                                          <p:attrName>style.visibility</p:attrName>
                                        </p:attrNameLst>
                                      </p:cBhvr>
                                      <p:to>
                                        <p:strVal val="visible"/>
                                      </p:to>
                                    </p:set>
                                    <p:anim calcmode="lin" valueType="num">
                                      <p:cBhvr>
                                        <p:cTn id="85" dur="500" fill="hold"/>
                                        <p:tgtEl>
                                          <p:spTgt spid="158727"/>
                                        </p:tgtEl>
                                        <p:attrNameLst>
                                          <p:attrName>ppt_w</p:attrName>
                                        </p:attrNameLst>
                                      </p:cBhvr>
                                      <p:tavLst>
                                        <p:tav tm="0">
                                          <p:val>
                                            <p:fltVal val="0"/>
                                          </p:val>
                                        </p:tav>
                                        <p:tav tm="100000">
                                          <p:val>
                                            <p:strVal val="#ppt_w"/>
                                          </p:val>
                                        </p:tav>
                                      </p:tavLst>
                                    </p:anim>
                                    <p:anim calcmode="lin" valueType="num">
                                      <p:cBhvr>
                                        <p:cTn id="86" dur="500" fill="hold"/>
                                        <p:tgtEl>
                                          <p:spTgt spid="158727"/>
                                        </p:tgtEl>
                                        <p:attrNameLst>
                                          <p:attrName>ppt_h</p:attrName>
                                        </p:attrNameLst>
                                      </p:cBhvr>
                                      <p:tavLst>
                                        <p:tav tm="0">
                                          <p:val>
                                            <p:fltVal val="0"/>
                                          </p:val>
                                        </p:tav>
                                        <p:tav tm="100000">
                                          <p:val>
                                            <p:strVal val="#ppt_h"/>
                                          </p:val>
                                        </p:tav>
                                      </p:tavLst>
                                    </p:anim>
                                    <p:animEffect transition="in" filter="fade">
                                      <p:cBhvr>
                                        <p:cTn id="87" dur="500"/>
                                        <p:tgtEl>
                                          <p:spTgt spid="158727"/>
                                        </p:tgtEl>
                                      </p:cBhvr>
                                    </p:animEffect>
                                  </p:childTnLst>
                                </p:cTn>
                              </p:par>
                              <p:par>
                                <p:cTn id="88" presetID="17" presetClass="entr" presetSubtype="10" fill="hold" grpId="0" nodeType="withEffect">
                                  <p:stCondLst>
                                    <p:cond delay="0"/>
                                  </p:stCondLst>
                                  <p:childTnLst>
                                    <p:set>
                                      <p:cBhvr>
                                        <p:cTn id="89" dur="1" fill="hold">
                                          <p:stCondLst>
                                            <p:cond delay="0"/>
                                          </p:stCondLst>
                                        </p:cTn>
                                        <p:tgtEl>
                                          <p:spTgt spid="158728"/>
                                        </p:tgtEl>
                                        <p:attrNameLst>
                                          <p:attrName>style.visibility</p:attrName>
                                        </p:attrNameLst>
                                      </p:cBhvr>
                                      <p:to>
                                        <p:strVal val="visible"/>
                                      </p:to>
                                    </p:set>
                                    <p:anim calcmode="lin" valueType="num">
                                      <p:cBhvr>
                                        <p:cTn id="90" dur="500" fill="hold"/>
                                        <p:tgtEl>
                                          <p:spTgt spid="158728"/>
                                        </p:tgtEl>
                                        <p:attrNameLst>
                                          <p:attrName>ppt_w</p:attrName>
                                        </p:attrNameLst>
                                      </p:cBhvr>
                                      <p:tavLst>
                                        <p:tav tm="0">
                                          <p:val>
                                            <p:fltVal val="0"/>
                                          </p:val>
                                        </p:tav>
                                        <p:tav tm="100000">
                                          <p:val>
                                            <p:strVal val="#ppt_w"/>
                                          </p:val>
                                        </p:tav>
                                      </p:tavLst>
                                    </p:anim>
                                    <p:anim calcmode="lin" valueType="num">
                                      <p:cBhvr>
                                        <p:cTn id="91" dur="500" fill="hold"/>
                                        <p:tgtEl>
                                          <p:spTgt spid="1587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6" grpId="0" animBg="1"/>
      <p:bldP spid="158725" grpId="0" animBg="1"/>
      <p:bldP spid="158725" grpId="1" animBg="1"/>
      <p:bldP spid="1587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609600" y="457200"/>
            <a:ext cx="7772400" cy="609600"/>
          </a:xfrm>
        </p:spPr>
        <p:txBody>
          <a:bodyPr/>
          <a:lstStyle/>
          <a:p>
            <a:r>
              <a:rPr lang="en-US" sz="3200" dirty="0" smtClean="0"/>
              <a:t>Solar Storm Classification</a:t>
            </a:r>
            <a:endParaRPr lang="en-US" sz="3200" dirty="0"/>
          </a:p>
        </p:txBody>
      </p:sp>
      <p:sp>
        <p:nvSpPr>
          <p:cNvPr id="173059" name="Rectangle 3"/>
          <p:cNvSpPr>
            <a:spLocks noChangeArrowheads="1"/>
          </p:cNvSpPr>
          <p:nvPr/>
        </p:nvSpPr>
        <p:spPr bwMode="auto">
          <a:xfrm>
            <a:off x="685800" y="15240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04825" indent="-446088" algn="just">
              <a:lnSpc>
                <a:spcPct val="90000"/>
              </a:lnSpc>
              <a:spcBef>
                <a:spcPct val="20000"/>
              </a:spcBef>
              <a:buFontTx/>
              <a:buChar char="•"/>
            </a:pPr>
            <a:endParaRPr lang="en-US"/>
          </a:p>
        </p:txBody>
      </p:sp>
      <p:sp>
        <p:nvSpPr>
          <p:cNvPr id="173060" name="Rectangle 4"/>
          <p:cNvSpPr>
            <a:spLocks noChangeArrowheads="1"/>
          </p:cNvSpPr>
          <p:nvPr/>
        </p:nvSpPr>
        <p:spPr bwMode="auto">
          <a:xfrm>
            <a:off x="29146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73061"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173063" name="Picture 7" descr="Hasil Klasifikasi PN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89037"/>
            <a:ext cx="7543800" cy="52879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3"/>
          <p:cNvSpPr txBox="1">
            <a:spLocks/>
          </p:cNvSpPr>
          <p:nvPr/>
        </p:nvSpPr>
        <p:spPr bwMode="auto">
          <a:xfrm>
            <a:off x="3124200" y="63087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err="1" smtClean="0"/>
              <a:t>Kecerdasan</a:t>
            </a:r>
            <a:r>
              <a:rPr lang="en-US" dirty="0" smtClean="0"/>
              <a:t> </a:t>
            </a:r>
            <a:r>
              <a:rPr lang="en-US" dirty="0" err="1" smtClean="0"/>
              <a:t>Buatan</a:t>
            </a:r>
            <a:r>
              <a:rPr lang="en-US" dirty="0" smtClean="0"/>
              <a:t> - Intro</a:t>
            </a:r>
            <a:endParaRPr lang="en-US" dirty="0"/>
          </a:p>
        </p:txBody>
      </p:sp>
      <p:sp>
        <p:nvSpPr>
          <p:cNvPr id="11" name="Slide Number Placeholder 4"/>
          <p:cNvSpPr>
            <a:spLocks noGrp="1"/>
          </p:cNvSpPr>
          <p:nvPr>
            <p:ph type="sldNum" sz="quarter" idx="11"/>
          </p:nvPr>
        </p:nvSpPr>
        <p:spPr>
          <a:xfrm>
            <a:off x="6553200" y="6308725"/>
            <a:ext cx="2133600" cy="457200"/>
          </a:xfrm>
        </p:spPr>
        <p:txBody>
          <a:bodyPr/>
          <a:lstStyle/>
          <a:p>
            <a:pPr>
              <a:defRPr/>
            </a:pPr>
            <a:fld id="{3C323C75-FF3B-40D6-9DC8-D7F18C0B7D01}" type="slidenum">
              <a:rPr lang="en-US" smtClean="0"/>
              <a:pPr>
                <a:defRPr/>
              </a:pPr>
              <a:t>18</a:t>
            </a:fld>
            <a:endParaRPr lang="en-US" dirty="0"/>
          </a:p>
        </p:txBody>
      </p:sp>
      <p:sp>
        <p:nvSpPr>
          <p:cNvPr id="12" name="Date Placeholder 5"/>
          <p:cNvSpPr txBox="1">
            <a:spLocks/>
          </p:cNvSpPr>
          <p:nvPr/>
        </p:nvSpPr>
        <p:spPr bwMode="auto">
          <a:xfrm>
            <a:off x="457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99B2060B-7B04-4EDE-8D96-02C572FC7EB8}" type="datetime1">
              <a:rPr lang="en-US" smtClean="0"/>
              <a:pPr>
                <a:defRPr/>
              </a:pPr>
              <a:t>2/17/2014</a:t>
            </a:fld>
            <a:endParaRPr lang="en-US" dirty="0"/>
          </a:p>
        </p:txBody>
      </p:sp>
    </p:spTree>
    <p:extLst>
      <p:ext uri="{BB962C8B-B14F-4D97-AF65-F5344CB8AC3E}">
        <p14:creationId xmlns:p14="http://schemas.microsoft.com/office/powerpoint/2010/main" val="2925442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173063"/>
                                        </p:tgtEl>
                                        <p:attrNameLst>
                                          <p:attrName>style.visibility</p:attrName>
                                        </p:attrNameLst>
                                      </p:cBhvr>
                                      <p:to>
                                        <p:strVal val="visible"/>
                                      </p:to>
                                    </p:set>
                                    <p:anim calcmode="lin" valueType="num">
                                      <p:cBhvr>
                                        <p:cTn id="7" dur="500" fill="hold"/>
                                        <p:tgtEl>
                                          <p:spTgt spid="173063"/>
                                        </p:tgtEl>
                                        <p:attrNameLst>
                                          <p:attrName>ppt_w</p:attrName>
                                        </p:attrNameLst>
                                      </p:cBhvr>
                                      <p:tavLst>
                                        <p:tav tm="0">
                                          <p:val>
                                            <p:fltVal val="0"/>
                                          </p:val>
                                        </p:tav>
                                        <p:tav tm="100000">
                                          <p:val>
                                            <p:strVal val="#ppt_w"/>
                                          </p:val>
                                        </p:tav>
                                      </p:tavLst>
                                    </p:anim>
                                    <p:anim calcmode="lin" valueType="num">
                                      <p:cBhvr>
                                        <p:cTn id="8" dur="500" fill="hold"/>
                                        <p:tgtEl>
                                          <p:spTgt spid="173063"/>
                                        </p:tgtEl>
                                        <p:attrNameLst>
                                          <p:attrName>ppt_h</p:attrName>
                                        </p:attrNameLst>
                                      </p:cBhvr>
                                      <p:tavLst>
                                        <p:tav tm="0">
                                          <p:val>
                                            <p:fltVal val="0"/>
                                          </p:val>
                                        </p:tav>
                                        <p:tav tm="100000">
                                          <p:val>
                                            <p:strVal val="#ppt_h"/>
                                          </p:val>
                                        </p:tav>
                                      </p:tavLst>
                                    </p:anim>
                                    <p:animEffect transition="in" filter="fade">
                                      <p:cBhvr>
                                        <p:cTn id="9" dur="500"/>
                                        <p:tgtEl>
                                          <p:spTgt spid="173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433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DDEB31B-EC80-449A-B7AA-35D49529E1E6}" type="slidenum">
              <a:rPr lang="en-US">
                <a:latin typeface="Arial Black" pitchFamily="34" charset="0"/>
              </a:rPr>
              <a:pPr/>
              <a:t>19</a:t>
            </a:fld>
            <a:endParaRPr lang="en-US">
              <a:latin typeface="Arial Black" pitchFamily="34" charset="0"/>
            </a:endParaRPr>
          </a:p>
        </p:txBody>
      </p:sp>
      <p:sp>
        <p:nvSpPr>
          <p:cNvPr id="1434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A28BD8F-87CC-4655-B2C5-6DA79C0A2B7B}" type="datetime1">
              <a:rPr lang="en-US"/>
              <a:pPr/>
              <a:t>2/17/2014</a:t>
            </a:fld>
            <a:endParaRPr lang="en-US"/>
          </a:p>
        </p:txBody>
      </p:sp>
      <p:sp>
        <p:nvSpPr>
          <p:cNvPr id="14341" name="Rectangle 2"/>
          <p:cNvSpPr>
            <a:spLocks noGrp="1" noChangeArrowheads="1"/>
          </p:cNvSpPr>
          <p:nvPr>
            <p:ph type="title"/>
          </p:nvPr>
        </p:nvSpPr>
        <p:spPr>
          <a:xfrm>
            <a:off x="457200" y="493713"/>
            <a:ext cx="8229600" cy="801687"/>
          </a:xfrm>
        </p:spPr>
        <p:txBody>
          <a:bodyPr/>
          <a:lstStyle/>
          <a:p>
            <a:pPr eaLnBrk="1" hangingPunct="1"/>
            <a:r>
              <a:rPr lang="en-US" smtClean="0"/>
              <a:t>What is AI?</a:t>
            </a:r>
          </a:p>
        </p:txBody>
      </p:sp>
      <p:pic>
        <p:nvPicPr>
          <p:cNvPr id="34820" name="Picture 4" descr="fig1-1"/>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5000" contrast="10000"/>
                    </a14:imgEffect>
                  </a14:imgLayer>
                </a14:imgProps>
              </a:ext>
              <a:ext uri="{28A0092B-C50C-407E-A947-70E740481C1C}">
                <a14:useLocalDpi xmlns:a14="http://schemas.microsoft.com/office/drawing/2010/main" val="0"/>
              </a:ext>
            </a:extLst>
          </a:blip>
          <a:srcRect l="6435" t="5818" r="6435" b="36674"/>
          <a:stretch>
            <a:fillRect/>
          </a:stretch>
        </p:blipFill>
        <p:spPr bwMode="auto">
          <a:xfrm>
            <a:off x="533400" y="2514600"/>
            <a:ext cx="8089371" cy="3889375"/>
          </a:xfrm>
          <a:prstGeom prst="rect">
            <a:avLst/>
          </a:prstGeom>
          <a:noFill/>
          <a:ln w="25400">
            <a:solidFill>
              <a:schemeClr val="tx1"/>
            </a:solidFill>
            <a:miter lim="800000"/>
            <a:headEnd/>
            <a:tailEnd/>
          </a:ln>
        </p:spPr>
      </p:pic>
      <p:pic>
        <p:nvPicPr>
          <p:cNvPr id="34823" name="Picture 7"/>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3400" y="1215451"/>
            <a:ext cx="8153400" cy="129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34823"/>
                                        </p:tgtEl>
                                        <p:attrNameLst>
                                          <p:attrName>style.visibility</p:attrName>
                                        </p:attrNameLst>
                                      </p:cBhvr>
                                      <p:to>
                                        <p:strVal val="visible"/>
                                      </p:to>
                                    </p:set>
                                    <p:anim calcmode="lin" valueType="num">
                                      <p:cBhvr>
                                        <p:cTn id="7" dur="1000" fill="hold"/>
                                        <p:tgtEl>
                                          <p:spTgt spid="34823"/>
                                        </p:tgtEl>
                                        <p:attrNameLst>
                                          <p:attrName>ppt_w</p:attrName>
                                        </p:attrNameLst>
                                      </p:cBhvr>
                                      <p:tavLst>
                                        <p:tav tm="0">
                                          <p:val>
                                            <p:fltVal val="0"/>
                                          </p:val>
                                        </p:tav>
                                        <p:tav tm="100000">
                                          <p:val>
                                            <p:strVal val="#ppt_w"/>
                                          </p:val>
                                        </p:tav>
                                      </p:tavLst>
                                    </p:anim>
                                    <p:anim calcmode="lin" valueType="num">
                                      <p:cBhvr>
                                        <p:cTn id="8" dur="1000" fill="hold"/>
                                        <p:tgtEl>
                                          <p:spTgt spid="34823"/>
                                        </p:tgtEl>
                                        <p:attrNameLst>
                                          <p:attrName>ppt_h</p:attrName>
                                        </p:attrNameLst>
                                      </p:cBhvr>
                                      <p:tavLst>
                                        <p:tav tm="0">
                                          <p:val>
                                            <p:fltVal val="0"/>
                                          </p:val>
                                        </p:tav>
                                        <p:tav tm="100000">
                                          <p:val>
                                            <p:strVal val="#ppt_h"/>
                                          </p:val>
                                        </p:tav>
                                      </p:tavLst>
                                    </p:anim>
                                    <p:anim calcmode="lin" valueType="num">
                                      <p:cBhvr>
                                        <p:cTn id="9" dur="1000" fill="hold"/>
                                        <p:tgtEl>
                                          <p:spTgt spid="34823"/>
                                        </p:tgtEl>
                                        <p:attrNameLst>
                                          <p:attrName>style.rotation</p:attrName>
                                        </p:attrNameLst>
                                      </p:cBhvr>
                                      <p:tavLst>
                                        <p:tav tm="0">
                                          <p:val>
                                            <p:fltVal val="90"/>
                                          </p:val>
                                        </p:tav>
                                        <p:tav tm="100000">
                                          <p:val>
                                            <p:fltVal val="0"/>
                                          </p:val>
                                        </p:tav>
                                      </p:tavLst>
                                    </p:anim>
                                    <p:animEffect transition="in" filter="fade">
                                      <p:cBhvr>
                                        <p:cTn id="10" dur="1000"/>
                                        <p:tgtEl>
                                          <p:spTgt spid="34823"/>
                                        </p:tgtEl>
                                      </p:cBhvr>
                                    </p:animEffect>
                                  </p:childTnLst>
                                </p:cTn>
                              </p:par>
                            </p:childTnLst>
                          </p:cTn>
                        </p:par>
                        <p:par>
                          <p:cTn id="11" fill="hold" nodeType="afterGroup">
                            <p:stCondLst>
                              <p:cond delay="1000"/>
                            </p:stCondLst>
                            <p:childTnLst>
                              <p:par>
                                <p:cTn id="12" presetID="5" presetClass="entr" presetSubtype="10" fill="hold" nodeType="afterEffect">
                                  <p:stCondLst>
                                    <p:cond delay="0"/>
                                  </p:stCondLst>
                                  <p:childTnLst>
                                    <p:set>
                                      <p:cBhvr>
                                        <p:cTn id="13" dur="1" fill="hold">
                                          <p:stCondLst>
                                            <p:cond delay="0"/>
                                          </p:stCondLst>
                                        </p:cTn>
                                        <p:tgtEl>
                                          <p:spTgt spid="34820"/>
                                        </p:tgtEl>
                                        <p:attrNameLst>
                                          <p:attrName>style.visibility</p:attrName>
                                        </p:attrNameLst>
                                      </p:cBhvr>
                                      <p:to>
                                        <p:strVal val="visible"/>
                                      </p:to>
                                    </p:set>
                                    <p:animEffect transition="in" filter="checkerboard(across)">
                                      <p:cBhvr>
                                        <p:cTn id="14" dur="10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409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C7C0933-0C90-4BCE-AD43-7E47D3C17D8A}" type="slidenum">
              <a:rPr lang="en-US">
                <a:latin typeface="Arial Black" pitchFamily="34" charset="0"/>
              </a:rPr>
              <a:pPr/>
              <a:t>2</a:t>
            </a:fld>
            <a:endParaRPr lang="en-US">
              <a:latin typeface="Arial Black" pitchFamily="34" charset="0"/>
            </a:endParaRPr>
          </a:p>
        </p:txBody>
      </p:sp>
      <p:sp>
        <p:nvSpPr>
          <p:cNvPr id="410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26CD5BE-F1BD-45C8-AB51-025B3A4AA817}" type="datetime1">
              <a:rPr lang="en-US"/>
              <a:pPr/>
              <a:t>2/17/2014</a:t>
            </a:fld>
            <a:endParaRPr lang="en-US"/>
          </a:p>
        </p:txBody>
      </p:sp>
      <p:sp>
        <p:nvSpPr>
          <p:cNvPr id="4101" name="Rectangle 2"/>
          <p:cNvSpPr>
            <a:spLocks noGrp="1" noChangeArrowheads="1"/>
          </p:cNvSpPr>
          <p:nvPr>
            <p:ph type="title"/>
          </p:nvPr>
        </p:nvSpPr>
        <p:spPr>
          <a:xfrm>
            <a:off x="457200" y="457200"/>
            <a:ext cx="8229600" cy="768350"/>
          </a:xfrm>
        </p:spPr>
        <p:txBody>
          <a:bodyPr/>
          <a:lstStyle/>
          <a:p>
            <a:pPr eaLnBrk="1" hangingPunct="1"/>
            <a:r>
              <a:rPr lang="en-US" sz="4000" smtClean="0"/>
              <a:t>Why study AI?</a:t>
            </a:r>
          </a:p>
        </p:txBody>
      </p:sp>
      <p:pic>
        <p:nvPicPr>
          <p:cNvPr id="29700" name="Picture 4" descr="honda"/>
          <p:cNvPicPr preferRelativeResize="0">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71463" y="1981200"/>
            <a:ext cx="2928937" cy="3657600"/>
          </a:xfrm>
          <a:noFill/>
          <a:ln>
            <a:solidFill>
              <a:srgbClr val="003300"/>
            </a:solidFill>
            <a:miter lim="800000"/>
            <a:headEnd/>
            <a:tailEnd/>
          </a:ln>
          <a:extLst>
            <a:ext uri="{909E8E84-426E-40DD-AFC4-6F175D3DCCD1}">
              <a14:hiddenFill xmlns:a14="http://schemas.microsoft.com/office/drawing/2010/main">
                <a:solidFill>
                  <a:srgbClr val="FFFFFF"/>
                </a:solidFill>
              </a14:hiddenFill>
            </a:ext>
          </a:extLst>
        </p:spPr>
      </p:pic>
      <p:pic>
        <p:nvPicPr>
          <p:cNvPr id="29702" name="Picture 6" descr="rover_thumb"/>
          <p:cNvPicPr preferRelativeResize="0">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3352800" y="1152525"/>
            <a:ext cx="2971800" cy="2624138"/>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pic>
      <p:pic>
        <p:nvPicPr>
          <p:cNvPr id="29703" name="Picture 7" descr="google"/>
          <p:cNvPicPr preferRelativeResize="0">
            <a:picLocks noChangeAspect="1" noChangeArrowheads="1"/>
          </p:cNvPicPr>
          <p:nvPr/>
        </p:nvPicPr>
        <p:blipFill>
          <a:blip r:embed="rId5">
            <a:clrChange>
              <a:clrFrom>
                <a:srgbClr val="FFFFFF"/>
              </a:clrFrom>
              <a:clrTo>
                <a:srgbClr val="FFFFFF">
                  <a:alpha val="0"/>
                </a:srgbClr>
              </a:clrTo>
            </a:clrChange>
            <a:lum contrast="20000"/>
            <a:extLst>
              <a:ext uri="{28A0092B-C50C-407E-A947-70E740481C1C}">
                <a14:useLocalDpi xmlns:a14="http://schemas.microsoft.com/office/drawing/2010/main" val="0"/>
              </a:ext>
            </a:extLst>
          </a:blip>
          <a:srcRect/>
          <a:stretch>
            <a:fillRect/>
          </a:stretch>
        </p:blipFill>
        <p:spPr bwMode="auto">
          <a:xfrm>
            <a:off x="6553200" y="896938"/>
            <a:ext cx="22860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8" descr="yahoo"/>
          <p:cNvPicPr preferRelativeResize="0">
            <a:picLocks noChangeAspect="1" noChangeArrowheads="1"/>
          </p:cNvPicPr>
          <p:nvPr/>
        </p:nvPicPr>
        <p:blipFill>
          <a:blip r:embed="rId6">
            <a:lum contrast="20000"/>
            <a:extLst>
              <a:ext uri="{28A0092B-C50C-407E-A947-70E740481C1C}">
                <a14:useLocalDpi xmlns:a14="http://schemas.microsoft.com/office/drawing/2010/main" val="0"/>
              </a:ext>
            </a:extLst>
          </a:blip>
          <a:srcRect/>
          <a:stretch>
            <a:fillRect/>
          </a:stretch>
        </p:blipFill>
        <p:spPr bwMode="auto">
          <a:xfrm>
            <a:off x="6515100" y="1828800"/>
            <a:ext cx="2476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Text Box 9"/>
          <p:cNvSpPr txBox="1">
            <a:spLocks noChangeArrowheads="1"/>
          </p:cNvSpPr>
          <p:nvPr/>
        </p:nvSpPr>
        <p:spPr bwMode="auto">
          <a:xfrm>
            <a:off x="6716713" y="2362200"/>
            <a:ext cx="2122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latin typeface="Times New Roman" charset="0"/>
              </a:rPr>
              <a:t>Search engines</a:t>
            </a:r>
          </a:p>
        </p:txBody>
      </p:sp>
      <p:sp>
        <p:nvSpPr>
          <p:cNvPr id="29706" name="Text Box 10"/>
          <p:cNvSpPr txBox="1">
            <a:spLocks noChangeArrowheads="1"/>
          </p:cNvSpPr>
          <p:nvPr/>
        </p:nvSpPr>
        <p:spPr bwMode="auto">
          <a:xfrm>
            <a:off x="1165225" y="5638800"/>
            <a:ext cx="99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latin typeface="Times New Roman" charset="0"/>
              </a:rPr>
              <a:t>Labor</a:t>
            </a:r>
          </a:p>
        </p:txBody>
      </p:sp>
      <p:sp>
        <p:nvSpPr>
          <p:cNvPr id="29707" name="Text Box 11"/>
          <p:cNvSpPr txBox="1">
            <a:spLocks noChangeArrowheads="1"/>
          </p:cNvSpPr>
          <p:nvPr/>
        </p:nvSpPr>
        <p:spPr bwMode="auto">
          <a:xfrm>
            <a:off x="4203700" y="3733800"/>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latin typeface="Times New Roman" charset="0"/>
              </a:rPr>
              <a:t>Science</a:t>
            </a:r>
          </a:p>
        </p:txBody>
      </p:sp>
      <p:pic>
        <p:nvPicPr>
          <p:cNvPr id="29708" name="Picture 12" descr="medicine"/>
          <p:cNvPicPr preferRelativeResize="0">
            <a:picLocks noChangeAspect="1" noChangeArrowheads="1"/>
          </p:cNvPicPr>
          <p:nvPr/>
        </p:nvPicPr>
        <p:blipFill>
          <a:blip r:embed="rId7">
            <a:lum contrast="20000"/>
            <a:extLst>
              <a:ext uri="{28A0092B-C50C-407E-A947-70E740481C1C}">
                <a14:useLocalDpi xmlns:a14="http://schemas.microsoft.com/office/drawing/2010/main" val="0"/>
              </a:ext>
            </a:extLst>
          </a:blip>
          <a:srcRect/>
          <a:stretch>
            <a:fillRect/>
          </a:stretch>
        </p:blipFill>
        <p:spPr bwMode="auto">
          <a:xfrm>
            <a:off x="6635750" y="2971800"/>
            <a:ext cx="1974850" cy="213360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tx1"/>
                </a:solidFill>
              </a14:hiddenFill>
            </a:ext>
          </a:extLst>
        </p:spPr>
      </p:pic>
      <p:sp>
        <p:nvSpPr>
          <p:cNvPr id="29709" name="Text Box 13"/>
          <p:cNvSpPr txBox="1">
            <a:spLocks noChangeArrowheads="1"/>
          </p:cNvSpPr>
          <p:nvPr/>
        </p:nvSpPr>
        <p:spPr bwMode="auto">
          <a:xfrm>
            <a:off x="6934200" y="5045075"/>
            <a:ext cx="14684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latin typeface="Times New Roman" charset="0"/>
              </a:rPr>
              <a:t>Medicine/</a:t>
            </a:r>
          </a:p>
          <a:p>
            <a:r>
              <a:rPr lang="en-US" sz="2400" b="1">
                <a:latin typeface="Times New Roman" charset="0"/>
              </a:rPr>
              <a:t>Diagnosis</a:t>
            </a:r>
          </a:p>
        </p:txBody>
      </p:sp>
      <p:pic>
        <p:nvPicPr>
          <p:cNvPr id="29710" name="Picture 14" descr="miele_1918a"/>
          <p:cNvPicPr preferRelativeResize="0">
            <a:picLocks noChangeAspect="1" noChangeArrowheads="1"/>
          </p:cNvPicPr>
          <p:nvPr/>
        </p:nvPicPr>
        <p:blipFill>
          <a:blip r:embed="rId8">
            <a:lum contrast="20000"/>
            <a:extLst>
              <a:ext uri="{28A0092B-C50C-407E-A947-70E740481C1C}">
                <a14:useLocalDpi xmlns:a14="http://schemas.microsoft.com/office/drawing/2010/main" val="0"/>
              </a:ext>
            </a:extLst>
          </a:blip>
          <a:srcRect/>
          <a:stretch>
            <a:fillRect/>
          </a:stretch>
        </p:blipFill>
        <p:spPr bwMode="auto">
          <a:xfrm>
            <a:off x="3575050" y="4413250"/>
            <a:ext cx="130175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vacuum"/>
          <p:cNvPicPr preferRelativeResize="0">
            <a:picLocks noChangeAspect="1" noChangeArrowheads="1"/>
          </p:cNvPicPr>
          <p:nvPr/>
        </p:nvPicPr>
        <p:blipFill>
          <a:blip r:embed="rId9">
            <a:clrChange>
              <a:clrFrom>
                <a:srgbClr val="000000"/>
              </a:clrFrom>
              <a:clrTo>
                <a:srgbClr val="000000">
                  <a:alpha val="0"/>
                </a:srgbClr>
              </a:clrTo>
            </a:clrChange>
            <a:lum contrast="20000"/>
            <a:extLst>
              <a:ext uri="{28A0092B-C50C-407E-A947-70E740481C1C}">
                <a14:useLocalDpi xmlns:a14="http://schemas.microsoft.com/office/drawing/2010/main" val="0"/>
              </a:ext>
            </a:extLst>
          </a:blip>
          <a:srcRect/>
          <a:stretch>
            <a:fillRect/>
          </a:stretch>
        </p:blipFill>
        <p:spPr bwMode="auto">
          <a:xfrm>
            <a:off x="5029200" y="5410200"/>
            <a:ext cx="13716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Picture 15" descr="camera"/>
          <p:cNvPicPr preferRelativeResize="0">
            <a:picLocks noChangeAspect="1" noChangeArrowheads="1"/>
          </p:cNvPicPr>
          <p:nvPr/>
        </p:nvPicPr>
        <p:blipFill>
          <a:blip r:embed="rId10">
            <a:lum contrast="20000"/>
            <a:extLst>
              <a:ext uri="{28A0092B-C50C-407E-A947-70E740481C1C}">
                <a14:useLocalDpi xmlns:a14="http://schemas.microsoft.com/office/drawing/2010/main" val="0"/>
              </a:ext>
            </a:extLst>
          </a:blip>
          <a:srcRect/>
          <a:stretch>
            <a:fillRect/>
          </a:stretch>
        </p:blipFill>
        <p:spPr bwMode="auto">
          <a:xfrm>
            <a:off x="5257800" y="44958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Text Box 16"/>
          <p:cNvSpPr txBox="1">
            <a:spLocks noChangeArrowheads="1"/>
          </p:cNvSpPr>
          <p:nvPr/>
        </p:nvSpPr>
        <p:spPr bwMode="auto">
          <a:xfrm>
            <a:off x="3252788" y="5791200"/>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dirty="0">
                <a:latin typeface="Times New Roman" charset="0"/>
              </a:rPr>
              <a:t>Appliances</a:t>
            </a:r>
          </a:p>
        </p:txBody>
      </p:sp>
      <p:sp>
        <p:nvSpPr>
          <p:cNvPr id="29713" name="Text Box 17"/>
          <p:cNvSpPr txBox="1">
            <a:spLocks noChangeArrowheads="1"/>
          </p:cNvSpPr>
          <p:nvPr/>
        </p:nvSpPr>
        <p:spPr bwMode="auto">
          <a:xfrm>
            <a:off x="6781800" y="5867400"/>
            <a:ext cx="198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800" b="1">
                <a:solidFill>
                  <a:srgbClr val="FF0000"/>
                </a:solidFill>
                <a:latin typeface="Times New Roman" charset="0"/>
              </a:rPr>
              <a:t>What else?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9707"/>
                                        </p:tgtEl>
                                        <p:attrNameLst>
                                          <p:attrName>style.visibility</p:attrName>
                                        </p:attrNameLst>
                                      </p:cBhvr>
                                      <p:to>
                                        <p:strVal val="visible"/>
                                      </p:to>
                                    </p:set>
                                    <p:anim calcmode="lin" valueType="num">
                                      <p:cBhvr>
                                        <p:cTn id="7" dur="500" fill="hold"/>
                                        <p:tgtEl>
                                          <p:spTgt spid="29707"/>
                                        </p:tgtEl>
                                        <p:attrNameLst>
                                          <p:attrName>ppt_w</p:attrName>
                                        </p:attrNameLst>
                                      </p:cBhvr>
                                      <p:tavLst>
                                        <p:tav tm="0">
                                          <p:val>
                                            <p:fltVal val="0"/>
                                          </p:val>
                                        </p:tav>
                                        <p:tav tm="100000">
                                          <p:val>
                                            <p:strVal val="#ppt_w"/>
                                          </p:val>
                                        </p:tav>
                                      </p:tavLst>
                                    </p:anim>
                                    <p:anim calcmode="lin" valueType="num">
                                      <p:cBhvr>
                                        <p:cTn id="8" dur="500" fill="hold"/>
                                        <p:tgtEl>
                                          <p:spTgt spid="29707"/>
                                        </p:tgtEl>
                                        <p:attrNameLst>
                                          <p:attrName>ppt_h</p:attrName>
                                        </p:attrNameLst>
                                      </p:cBhvr>
                                      <p:tavLst>
                                        <p:tav tm="0">
                                          <p:val>
                                            <p:fltVal val="0"/>
                                          </p:val>
                                        </p:tav>
                                        <p:tav tm="100000">
                                          <p:val>
                                            <p:strVal val="#ppt_h"/>
                                          </p:val>
                                        </p:tav>
                                      </p:tavLst>
                                    </p:anim>
                                    <p:animEffect transition="in" filter="fade">
                                      <p:cBhvr>
                                        <p:cTn id="9" dur="500"/>
                                        <p:tgtEl>
                                          <p:spTgt spid="29707"/>
                                        </p:tgtEl>
                                      </p:cBhvr>
                                    </p:animEffect>
                                  </p:childTnLst>
                                </p:cTn>
                              </p:par>
                            </p:childTnLst>
                          </p:cTn>
                        </p:par>
                        <p:par>
                          <p:cTn id="10" fill="hold" nodeType="afterGroup">
                            <p:stCondLst>
                              <p:cond delay="500"/>
                            </p:stCondLst>
                            <p:childTnLst>
                              <p:par>
                                <p:cTn id="11" presetID="39" presetClass="entr" presetSubtype="0" accel="100000" fill="hold" nodeType="afterEffect">
                                  <p:stCondLst>
                                    <p:cond delay="0"/>
                                  </p:stCondLst>
                                  <p:childTnLst>
                                    <p:set>
                                      <p:cBhvr>
                                        <p:cTn id="12" dur="1" fill="hold">
                                          <p:stCondLst>
                                            <p:cond delay="0"/>
                                          </p:stCondLst>
                                        </p:cTn>
                                        <p:tgtEl>
                                          <p:spTgt spid="29702"/>
                                        </p:tgtEl>
                                        <p:attrNameLst>
                                          <p:attrName>style.visibility</p:attrName>
                                        </p:attrNameLst>
                                      </p:cBhvr>
                                      <p:to>
                                        <p:strVal val="visible"/>
                                      </p:to>
                                    </p:set>
                                    <p:anim calcmode="lin" valueType="num">
                                      <p:cBhvr>
                                        <p:cTn id="13" dur="500" fill="hold"/>
                                        <p:tgtEl>
                                          <p:spTgt spid="29702"/>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29702"/>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29702"/>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297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9705"/>
                                        </p:tgtEl>
                                        <p:attrNameLst>
                                          <p:attrName>style.visibility</p:attrName>
                                        </p:attrNameLst>
                                      </p:cBhvr>
                                      <p:to>
                                        <p:strVal val="visible"/>
                                      </p:to>
                                    </p:set>
                                    <p:anim calcmode="lin" valueType="num">
                                      <p:cBhvr>
                                        <p:cTn id="21" dur="500" fill="hold"/>
                                        <p:tgtEl>
                                          <p:spTgt spid="29705"/>
                                        </p:tgtEl>
                                        <p:attrNameLst>
                                          <p:attrName>ppt_w</p:attrName>
                                        </p:attrNameLst>
                                      </p:cBhvr>
                                      <p:tavLst>
                                        <p:tav tm="0">
                                          <p:val>
                                            <p:fltVal val="0"/>
                                          </p:val>
                                        </p:tav>
                                        <p:tav tm="100000">
                                          <p:val>
                                            <p:strVal val="#ppt_w"/>
                                          </p:val>
                                        </p:tav>
                                      </p:tavLst>
                                    </p:anim>
                                    <p:anim calcmode="lin" valueType="num">
                                      <p:cBhvr>
                                        <p:cTn id="22" dur="500" fill="hold"/>
                                        <p:tgtEl>
                                          <p:spTgt spid="29705"/>
                                        </p:tgtEl>
                                        <p:attrNameLst>
                                          <p:attrName>ppt_h</p:attrName>
                                        </p:attrNameLst>
                                      </p:cBhvr>
                                      <p:tavLst>
                                        <p:tav tm="0">
                                          <p:val>
                                            <p:fltVal val="0"/>
                                          </p:val>
                                        </p:tav>
                                        <p:tav tm="100000">
                                          <p:val>
                                            <p:strVal val="#ppt_h"/>
                                          </p:val>
                                        </p:tav>
                                      </p:tavLst>
                                    </p:anim>
                                    <p:animEffect transition="in" filter="fade">
                                      <p:cBhvr>
                                        <p:cTn id="23" dur="500"/>
                                        <p:tgtEl>
                                          <p:spTgt spid="29705"/>
                                        </p:tgtEl>
                                      </p:cBhvr>
                                    </p:animEffect>
                                  </p:childTnLst>
                                </p:cTn>
                              </p:par>
                            </p:childTnLst>
                          </p:cTn>
                        </p:par>
                        <p:par>
                          <p:cTn id="24" fill="hold" nodeType="afterGroup">
                            <p:stCondLst>
                              <p:cond delay="500"/>
                            </p:stCondLst>
                            <p:childTnLst>
                              <p:par>
                                <p:cTn id="25" presetID="22" presetClass="entr" presetSubtype="2" fill="hold" nodeType="afterEffect">
                                  <p:stCondLst>
                                    <p:cond delay="0"/>
                                  </p:stCondLst>
                                  <p:childTnLst>
                                    <p:set>
                                      <p:cBhvr>
                                        <p:cTn id="26" dur="1" fill="hold">
                                          <p:stCondLst>
                                            <p:cond delay="0"/>
                                          </p:stCondLst>
                                        </p:cTn>
                                        <p:tgtEl>
                                          <p:spTgt spid="29704"/>
                                        </p:tgtEl>
                                        <p:attrNameLst>
                                          <p:attrName>style.visibility</p:attrName>
                                        </p:attrNameLst>
                                      </p:cBhvr>
                                      <p:to>
                                        <p:strVal val="visible"/>
                                      </p:to>
                                    </p:set>
                                    <p:animEffect transition="in" filter="wipe(right)">
                                      <p:cBhvr>
                                        <p:cTn id="27" dur="500"/>
                                        <p:tgtEl>
                                          <p:spTgt spid="29704"/>
                                        </p:tgtEl>
                                      </p:cBhvr>
                                    </p:animEffect>
                                  </p:childTnLst>
                                </p:cTn>
                              </p:par>
                              <p:par>
                                <p:cTn id="28" presetID="22" presetClass="entr" presetSubtype="8" fill="hold" nodeType="withEffect">
                                  <p:stCondLst>
                                    <p:cond delay="0"/>
                                  </p:stCondLst>
                                  <p:childTnLst>
                                    <p:set>
                                      <p:cBhvr>
                                        <p:cTn id="29" dur="1" fill="hold">
                                          <p:stCondLst>
                                            <p:cond delay="0"/>
                                          </p:stCondLst>
                                        </p:cTn>
                                        <p:tgtEl>
                                          <p:spTgt spid="29703"/>
                                        </p:tgtEl>
                                        <p:attrNameLst>
                                          <p:attrName>style.visibility</p:attrName>
                                        </p:attrNameLst>
                                      </p:cBhvr>
                                      <p:to>
                                        <p:strVal val="visible"/>
                                      </p:to>
                                    </p:set>
                                    <p:animEffect transition="in" filter="wipe(left)">
                                      <p:cBhvr>
                                        <p:cTn id="30" dur="500"/>
                                        <p:tgtEl>
                                          <p:spTgt spid="2970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29706"/>
                                        </p:tgtEl>
                                        <p:attrNameLst>
                                          <p:attrName>style.visibility</p:attrName>
                                        </p:attrNameLst>
                                      </p:cBhvr>
                                      <p:to>
                                        <p:strVal val="visible"/>
                                      </p:to>
                                    </p:set>
                                    <p:anim calcmode="lin" valueType="num">
                                      <p:cBhvr>
                                        <p:cTn id="35" dur="500" fill="hold"/>
                                        <p:tgtEl>
                                          <p:spTgt spid="29706"/>
                                        </p:tgtEl>
                                        <p:attrNameLst>
                                          <p:attrName>ppt_w</p:attrName>
                                        </p:attrNameLst>
                                      </p:cBhvr>
                                      <p:tavLst>
                                        <p:tav tm="0">
                                          <p:val>
                                            <p:fltVal val="0"/>
                                          </p:val>
                                        </p:tav>
                                        <p:tav tm="100000">
                                          <p:val>
                                            <p:strVal val="#ppt_w"/>
                                          </p:val>
                                        </p:tav>
                                      </p:tavLst>
                                    </p:anim>
                                    <p:anim calcmode="lin" valueType="num">
                                      <p:cBhvr>
                                        <p:cTn id="36" dur="500" fill="hold"/>
                                        <p:tgtEl>
                                          <p:spTgt spid="29706"/>
                                        </p:tgtEl>
                                        <p:attrNameLst>
                                          <p:attrName>ppt_h</p:attrName>
                                        </p:attrNameLst>
                                      </p:cBhvr>
                                      <p:tavLst>
                                        <p:tav tm="0">
                                          <p:val>
                                            <p:fltVal val="0"/>
                                          </p:val>
                                        </p:tav>
                                        <p:tav tm="100000">
                                          <p:val>
                                            <p:strVal val="#ppt_h"/>
                                          </p:val>
                                        </p:tav>
                                      </p:tavLst>
                                    </p:anim>
                                    <p:animEffect transition="in" filter="fade">
                                      <p:cBhvr>
                                        <p:cTn id="37" dur="500"/>
                                        <p:tgtEl>
                                          <p:spTgt spid="29706"/>
                                        </p:tgtEl>
                                      </p:cBhvr>
                                    </p:animEffect>
                                  </p:childTnLst>
                                </p:cTn>
                              </p:par>
                            </p:childTnLst>
                          </p:cTn>
                        </p:par>
                        <p:par>
                          <p:cTn id="38" fill="hold" nodeType="afterGroup">
                            <p:stCondLst>
                              <p:cond delay="500"/>
                            </p:stCondLst>
                            <p:childTnLst>
                              <p:par>
                                <p:cTn id="39" presetID="21" presetClass="entr" presetSubtype="4" fill="hold" nodeType="afterEffect">
                                  <p:stCondLst>
                                    <p:cond delay="0"/>
                                  </p:stCondLst>
                                  <p:childTnLst>
                                    <p:set>
                                      <p:cBhvr>
                                        <p:cTn id="40" dur="1" fill="hold">
                                          <p:stCondLst>
                                            <p:cond delay="0"/>
                                          </p:stCondLst>
                                        </p:cTn>
                                        <p:tgtEl>
                                          <p:spTgt spid="29700"/>
                                        </p:tgtEl>
                                        <p:attrNameLst>
                                          <p:attrName>style.visibility</p:attrName>
                                        </p:attrNameLst>
                                      </p:cBhvr>
                                      <p:to>
                                        <p:strVal val="visible"/>
                                      </p:to>
                                    </p:set>
                                    <p:animEffect transition="in" filter="wheel(4)">
                                      <p:cBhvr>
                                        <p:cTn id="41" dur="1000"/>
                                        <p:tgtEl>
                                          <p:spTgt spid="2970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3" presetClass="entr" presetSubtype="0" fill="hold" grpId="0" nodeType="clickEffect">
                                  <p:stCondLst>
                                    <p:cond delay="0"/>
                                  </p:stCondLst>
                                  <p:childTnLst>
                                    <p:set>
                                      <p:cBhvr>
                                        <p:cTn id="45" dur="1" fill="hold">
                                          <p:stCondLst>
                                            <p:cond delay="0"/>
                                          </p:stCondLst>
                                        </p:cTn>
                                        <p:tgtEl>
                                          <p:spTgt spid="29709"/>
                                        </p:tgtEl>
                                        <p:attrNameLst>
                                          <p:attrName>style.visibility</p:attrName>
                                        </p:attrNameLst>
                                      </p:cBhvr>
                                      <p:to>
                                        <p:strVal val="visible"/>
                                      </p:to>
                                    </p:set>
                                    <p:anim calcmode="lin" valueType="num">
                                      <p:cBhvr>
                                        <p:cTn id="46" dur="500" fill="hold"/>
                                        <p:tgtEl>
                                          <p:spTgt spid="29709"/>
                                        </p:tgtEl>
                                        <p:attrNameLst>
                                          <p:attrName>ppt_w</p:attrName>
                                        </p:attrNameLst>
                                      </p:cBhvr>
                                      <p:tavLst>
                                        <p:tav tm="0">
                                          <p:val>
                                            <p:fltVal val="0"/>
                                          </p:val>
                                        </p:tav>
                                        <p:tav tm="100000">
                                          <p:val>
                                            <p:strVal val="#ppt_w"/>
                                          </p:val>
                                        </p:tav>
                                      </p:tavLst>
                                    </p:anim>
                                    <p:anim calcmode="lin" valueType="num">
                                      <p:cBhvr>
                                        <p:cTn id="47" dur="500" fill="hold"/>
                                        <p:tgtEl>
                                          <p:spTgt spid="29709"/>
                                        </p:tgtEl>
                                        <p:attrNameLst>
                                          <p:attrName>ppt_h</p:attrName>
                                        </p:attrNameLst>
                                      </p:cBhvr>
                                      <p:tavLst>
                                        <p:tav tm="0">
                                          <p:val>
                                            <p:fltVal val="0"/>
                                          </p:val>
                                        </p:tav>
                                        <p:tav tm="100000">
                                          <p:val>
                                            <p:strVal val="#ppt_h"/>
                                          </p:val>
                                        </p:tav>
                                      </p:tavLst>
                                    </p:anim>
                                    <p:animEffect transition="in" filter="fade">
                                      <p:cBhvr>
                                        <p:cTn id="48" dur="500"/>
                                        <p:tgtEl>
                                          <p:spTgt spid="29709"/>
                                        </p:tgtEl>
                                      </p:cBhvr>
                                    </p:animEffect>
                                  </p:childTnLst>
                                </p:cTn>
                              </p:par>
                            </p:childTnLst>
                          </p:cTn>
                        </p:par>
                        <p:par>
                          <p:cTn id="49" fill="hold" nodeType="afterGroup">
                            <p:stCondLst>
                              <p:cond delay="500"/>
                            </p:stCondLst>
                            <p:childTnLst>
                              <p:par>
                                <p:cTn id="50" presetID="53" presetClass="entr" presetSubtype="0" fill="hold" nodeType="afterEffect">
                                  <p:stCondLst>
                                    <p:cond delay="0"/>
                                  </p:stCondLst>
                                  <p:childTnLst>
                                    <p:set>
                                      <p:cBhvr>
                                        <p:cTn id="51" dur="1" fill="hold">
                                          <p:stCondLst>
                                            <p:cond delay="0"/>
                                          </p:stCondLst>
                                        </p:cTn>
                                        <p:tgtEl>
                                          <p:spTgt spid="29708"/>
                                        </p:tgtEl>
                                        <p:attrNameLst>
                                          <p:attrName>style.visibility</p:attrName>
                                        </p:attrNameLst>
                                      </p:cBhvr>
                                      <p:to>
                                        <p:strVal val="visible"/>
                                      </p:to>
                                    </p:set>
                                    <p:anim calcmode="lin" valueType="num">
                                      <p:cBhvr>
                                        <p:cTn id="52" dur="500" fill="hold"/>
                                        <p:tgtEl>
                                          <p:spTgt spid="29708"/>
                                        </p:tgtEl>
                                        <p:attrNameLst>
                                          <p:attrName>ppt_w</p:attrName>
                                        </p:attrNameLst>
                                      </p:cBhvr>
                                      <p:tavLst>
                                        <p:tav tm="0">
                                          <p:val>
                                            <p:fltVal val="0"/>
                                          </p:val>
                                        </p:tav>
                                        <p:tav tm="100000">
                                          <p:val>
                                            <p:strVal val="#ppt_w"/>
                                          </p:val>
                                        </p:tav>
                                      </p:tavLst>
                                    </p:anim>
                                    <p:anim calcmode="lin" valueType="num">
                                      <p:cBhvr>
                                        <p:cTn id="53" dur="500" fill="hold"/>
                                        <p:tgtEl>
                                          <p:spTgt spid="29708"/>
                                        </p:tgtEl>
                                        <p:attrNameLst>
                                          <p:attrName>ppt_h</p:attrName>
                                        </p:attrNameLst>
                                      </p:cBhvr>
                                      <p:tavLst>
                                        <p:tav tm="0">
                                          <p:val>
                                            <p:fltVal val="0"/>
                                          </p:val>
                                        </p:tav>
                                        <p:tav tm="100000">
                                          <p:val>
                                            <p:strVal val="#ppt_h"/>
                                          </p:val>
                                        </p:tav>
                                      </p:tavLst>
                                    </p:anim>
                                    <p:animEffect transition="in" filter="fade">
                                      <p:cBhvr>
                                        <p:cTn id="54" dur="500"/>
                                        <p:tgtEl>
                                          <p:spTgt spid="2970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grpId="0" nodeType="clickEffect">
                                  <p:stCondLst>
                                    <p:cond delay="0"/>
                                  </p:stCondLst>
                                  <p:childTnLst>
                                    <p:set>
                                      <p:cBhvr>
                                        <p:cTn id="58" dur="1" fill="hold">
                                          <p:stCondLst>
                                            <p:cond delay="0"/>
                                          </p:stCondLst>
                                        </p:cTn>
                                        <p:tgtEl>
                                          <p:spTgt spid="29712"/>
                                        </p:tgtEl>
                                        <p:attrNameLst>
                                          <p:attrName>style.visibility</p:attrName>
                                        </p:attrNameLst>
                                      </p:cBhvr>
                                      <p:to>
                                        <p:strVal val="visible"/>
                                      </p:to>
                                    </p:set>
                                    <p:anim calcmode="lin" valueType="num">
                                      <p:cBhvr>
                                        <p:cTn id="59" dur="500" fill="hold"/>
                                        <p:tgtEl>
                                          <p:spTgt spid="29712"/>
                                        </p:tgtEl>
                                        <p:attrNameLst>
                                          <p:attrName>ppt_w</p:attrName>
                                        </p:attrNameLst>
                                      </p:cBhvr>
                                      <p:tavLst>
                                        <p:tav tm="0">
                                          <p:val>
                                            <p:fltVal val="0"/>
                                          </p:val>
                                        </p:tav>
                                        <p:tav tm="100000">
                                          <p:val>
                                            <p:strVal val="#ppt_w"/>
                                          </p:val>
                                        </p:tav>
                                      </p:tavLst>
                                    </p:anim>
                                    <p:anim calcmode="lin" valueType="num">
                                      <p:cBhvr>
                                        <p:cTn id="60" dur="500" fill="hold"/>
                                        <p:tgtEl>
                                          <p:spTgt spid="29712"/>
                                        </p:tgtEl>
                                        <p:attrNameLst>
                                          <p:attrName>ppt_h</p:attrName>
                                        </p:attrNameLst>
                                      </p:cBhvr>
                                      <p:tavLst>
                                        <p:tav tm="0">
                                          <p:val>
                                            <p:fltVal val="0"/>
                                          </p:val>
                                        </p:tav>
                                        <p:tav tm="100000">
                                          <p:val>
                                            <p:strVal val="#ppt_h"/>
                                          </p:val>
                                        </p:tav>
                                      </p:tavLst>
                                    </p:anim>
                                    <p:animEffect transition="in" filter="fade">
                                      <p:cBhvr>
                                        <p:cTn id="61" dur="500"/>
                                        <p:tgtEl>
                                          <p:spTgt spid="29712"/>
                                        </p:tgtEl>
                                      </p:cBhvr>
                                    </p:animEffect>
                                  </p:childTnLst>
                                </p:cTn>
                              </p:par>
                            </p:childTnLst>
                          </p:cTn>
                        </p:par>
                        <p:par>
                          <p:cTn id="62" fill="hold" nodeType="afterGroup">
                            <p:stCondLst>
                              <p:cond delay="500"/>
                            </p:stCondLst>
                            <p:childTnLst>
                              <p:par>
                                <p:cTn id="63" presetID="2" presetClass="entr" presetSubtype="9" fill="hold" nodeType="afterEffect">
                                  <p:stCondLst>
                                    <p:cond delay="0"/>
                                  </p:stCondLst>
                                  <p:childTnLst>
                                    <p:set>
                                      <p:cBhvr>
                                        <p:cTn id="64" dur="1" fill="hold">
                                          <p:stCondLst>
                                            <p:cond delay="0"/>
                                          </p:stCondLst>
                                        </p:cTn>
                                        <p:tgtEl>
                                          <p:spTgt spid="29710"/>
                                        </p:tgtEl>
                                        <p:attrNameLst>
                                          <p:attrName>style.visibility</p:attrName>
                                        </p:attrNameLst>
                                      </p:cBhvr>
                                      <p:to>
                                        <p:strVal val="visible"/>
                                      </p:to>
                                    </p:set>
                                    <p:anim calcmode="lin" valueType="num">
                                      <p:cBhvr additive="base">
                                        <p:cTn id="65" dur="500" fill="hold"/>
                                        <p:tgtEl>
                                          <p:spTgt spid="29710"/>
                                        </p:tgtEl>
                                        <p:attrNameLst>
                                          <p:attrName>ppt_x</p:attrName>
                                        </p:attrNameLst>
                                      </p:cBhvr>
                                      <p:tavLst>
                                        <p:tav tm="0">
                                          <p:val>
                                            <p:strVal val="0-#ppt_w/2"/>
                                          </p:val>
                                        </p:tav>
                                        <p:tav tm="100000">
                                          <p:val>
                                            <p:strVal val="#ppt_x"/>
                                          </p:val>
                                        </p:tav>
                                      </p:tavLst>
                                    </p:anim>
                                    <p:anim calcmode="lin" valueType="num">
                                      <p:cBhvr additive="base">
                                        <p:cTn id="66" dur="500" fill="hold"/>
                                        <p:tgtEl>
                                          <p:spTgt spid="29710"/>
                                        </p:tgtEl>
                                        <p:attrNameLst>
                                          <p:attrName>ppt_y</p:attrName>
                                        </p:attrNameLst>
                                      </p:cBhvr>
                                      <p:tavLst>
                                        <p:tav tm="0">
                                          <p:val>
                                            <p:strVal val="0-#ppt_h/2"/>
                                          </p:val>
                                        </p:tav>
                                        <p:tav tm="100000">
                                          <p:val>
                                            <p:strVal val="#ppt_y"/>
                                          </p:val>
                                        </p:tav>
                                      </p:tavLst>
                                    </p:anim>
                                  </p:childTnLst>
                                </p:cTn>
                              </p:par>
                              <p:par>
                                <p:cTn id="67" presetID="2" presetClass="entr" presetSubtype="3" fill="hold" nodeType="withEffect">
                                  <p:stCondLst>
                                    <p:cond delay="0"/>
                                  </p:stCondLst>
                                  <p:childTnLst>
                                    <p:set>
                                      <p:cBhvr>
                                        <p:cTn id="68" dur="1" fill="hold">
                                          <p:stCondLst>
                                            <p:cond delay="0"/>
                                          </p:stCondLst>
                                        </p:cTn>
                                        <p:tgtEl>
                                          <p:spTgt spid="29711"/>
                                        </p:tgtEl>
                                        <p:attrNameLst>
                                          <p:attrName>style.visibility</p:attrName>
                                        </p:attrNameLst>
                                      </p:cBhvr>
                                      <p:to>
                                        <p:strVal val="visible"/>
                                      </p:to>
                                    </p:set>
                                    <p:anim calcmode="lin" valueType="num">
                                      <p:cBhvr additive="base">
                                        <p:cTn id="69" dur="500" fill="hold"/>
                                        <p:tgtEl>
                                          <p:spTgt spid="29711"/>
                                        </p:tgtEl>
                                        <p:attrNameLst>
                                          <p:attrName>ppt_x</p:attrName>
                                        </p:attrNameLst>
                                      </p:cBhvr>
                                      <p:tavLst>
                                        <p:tav tm="0">
                                          <p:val>
                                            <p:strVal val="1+#ppt_w/2"/>
                                          </p:val>
                                        </p:tav>
                                        <p:tav tm="100000">
                                          <p:val>
                                            <p:strVal val="#ppt_x"/>
                                          </p:val>
                                        </p:tav>
                                      </p:tavLst>
                                    </p:anim>
                                    <p:anim calcmode="lin" valueType="num">
                                      <p:cBhvr additive="base">
                                        <p:cTn id="70" dur="500" fill="hold"/>
                                        <p:tgtEl>
                                          <p:spTgt spid="29711"/>
                                        </p:tgtEl>
                                        <p:attrNameLst>
                                          <p:attrName>ppt_y</p:attrName>
                                        </p:attrNameLst>
                                      </p:cBhvr>
                                      <p:tavLst>
                                        <p:tav tm="0">
                                          <p:val>
                                            <p:strVal val="0-#ppt_h/2"/>
                                          </p:val>
                                        </p:tav>
                                        <p:tav tm="100000">
                                          <p:val>
                                            <p:strVal val="#ppt_y"/>
                                          </p:val>
                                        </p:tav>
                                      </p:tavLst>
                                    </p:anim>
                                  </p:childTnLst>
                                </p:cTn>
                              </p:par>
                              <p:par>
                                <p:cTn id="71" presetID="2" presetClass="entr" presetSubtype="2" fill="hold" nodeType="withEffect">
                                  <p:stCondLst>
                                    <p:cond delay="0"/>
                                  </p:stCondLst>
                                  <p:childTnLst>
                                    <p:set>
                                      <p:cBhvr>
                                        <p:cTn id="72" dur="1" fill="hold">
                                          <p:stCondLst>
                                            <p:cond delay="0"/>
                                          </p:stCondLst>
                                        </p:cTn>
                                        <p:tgtEl>
                                          <p:spTgt spid="29701"/>
                                        </p:tgtEl>
                                        <p:attrNameLst>
                                          <p:attrName>style.visibility</p:attrName>
                                        </p:attrNameLst>
                                      </p:cBhvr>
                                      <p:to>
                                        <p:strVal val="visible"/>
                                      </p:to>
                                    </p:set>
                                    <p:anim calcmode="lin" valueType="num">
                                      <p:cBhvr additive="base">
                                        <p:cTn id="73" dur="500" fill="hold"/>
                                        <p:tgtEl>
                                          <p:spTgt spid="29701"/>
                                        </p:tgtEl>
                                        <p:attrNameLst>
                                          <p:attrName>ppt_x</p:attrName>
                                        </p:attrNameLst>
                                      </p:cBhvr>
                                      <p:tavLst>
                                        <p:tav tm="0">
                                          <p:val>
                                            <p:strVal val="1+#ppt_w/2"/>
                                          </p:val>
                                        </p:tav>
                                        <p:tav tm="100000">
                                          <p:val>
                                            <p:strVal val="#ppt_x"/>
                                          </p:val>
                                        </p:tav>
                                      </p:tavLst>
                                    </p:anim>
                                    <p:anim calcmode="lin" valueType="num">
                                      <p:cBhvr additive="base">
                                        <p:cTn id="74" dur="500" fill="hold"/>
                                        <p:tgtEl>
                                          <p:spTgt spid="2970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1000"/>
                            </p:stCondLst>
                            <p:childTnLst>
                              <p:par>
                                <p:cTn id="76" presetID="31" presetClass="entr" presetSubtype="0" fill="hold" grpId="0" nodeType="afterEffect">
                                  <p:stCondLst>
                                    <p:cond delay="0"/>
                                  </p:stCondLst>
                                  <p:iterate type="lt">
                                    <p:tmPct val="5000"/>
                                  </p:iterate>
                                  <p:childTnLst>
                                    <p:set>
                                      <p:cBhvr>
                                        <p:cTn id="77" dur="1" fill="hold">
                                          <p:stCondLst>
                                            <p:cond delay="0"/>
                                          </p:stCondLst>
                                        </p:cTn>
                                        <p:tgtEl>
                                          <p:spTgt spid="29713"/>
                                        </p:tgtEl>
                                        <p:attrNameLst>
                                          <p:attrName>style.visibility</p:attrName>
                                        </p:attrNameLst>
                                      </p:cBhvr>
                                      <p:to>
                                        <p:strVal val="visible"/>
                                      </p:to>
                                    </p:set>
                                    <p:anim calcmode="lin" valueType="num">
                                      <p:cBhvr>
                                        <p:cTn id="78" dur="500" fill="hold"/>
                                        <p:tgtEl>
                                          <p:spTgt spid="29713"/>
                                        </p:tgtEl>
                                        <p:attrNameLst>
                                          <p:attrName>ppt_w</p:attrName>
                                        </p:attrNameLst>
                                      </p:cBhvr>
                                      <p:tavLst>
                                        <p:tav tm="0">
                                          <p:val>
                                            <p:fltVal val="0"/>
                                          </p:val>
                                        </p:tav>
                                        <p:tav tm="100000">
                                          <p:val>
                                            <p:strVal val="#ppt_w"/>
                                          </p:val>
                                        </p:tav>
                                      </p:tavLst>
                                    </p:anim>
                                    <p:anim calcmode="lin" valueType="num">
                                      <p:cBhvr>
                                        <p:cTn id="79" dur="500" fill="hold"/>
                                        <p:tgtEl>
                                          <p:spTgt spid="29713"/>
                                        </p:tgtEl>
                                        <p:attrNameLst>
                                          <p:attrName>ppt_h</p:attrName>
                                        </p:attrNameLst>
                                      </p:cBhvr>
                                      <p:tavLst>
                                        <p:tav tm="0">
                                          <p:val>
                                            <p:fltVal val="0"/>
                                          </p:val>
                                        </p:tav>
                                        <p:tav tm="100000">
                                          <p:val>
                                            <p:strVal val="#ppt_h"/>
                                          </p:val>
                                        </p:tav>
                                      </p:tavLst>
                                    </p:anim>
                                    <p:anim calcmode="lin" valueType="num">
                                      <p:cBhvr>
                                        <p:cTn id="80" dur="500" fill="hold"/>
                                        <p:tgtEl>
                                          <p:spTgt spid="29713"/>
                                        </p:tgtEl>
                                        <p:attrNameLst>
                                          <p:attrName>style.rotation</p:attrName>
                                        </p:attrNameLst>
                                      </p:cBhvr>
                                      <p:tavLst>
                                        <p:tav tm="0">
                                          <p:val>
                                            <p:fltVal val="90"/>
                                          </p:val>
                                        </p:tav>
                                        <p:tav tm="100000">
                                          <p:val>
                                            <p:fltVal val="0"/>
                                          </p:val>
                                        </p:tav>
                                      </p:tavLst>
                                    </p:anim>
                                    <p:animEffect transition="in" filter="fade">
                                      <p:cBhvr>
                                        <p:cTn id="81" dur="500"/>
                                        <p:tgtEl>
                                          <p:spTgt spid="29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p:bldP spid="29706" grpId="0"/>
      <p:bldP spid="29707" grpId="0"/>
      <p:bldP spid="29709" grpId="0"/>
      <p:bldP spid="29712" grpId="0"/>
      <p:bldP spid="297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5363"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E2C6DE0-A5CF-4328-8E83-13C16E551BC8}" type="slidenum">
              <a:rPr lang="en-US">
                <a:latin typeface="Arial Black" pitchFamily="34" charset="0"/>
              </a:rPr>
              <a:pPr/>
              <a:t>20</a:t>
            </a:fld>
            <a:endParaRPr lang="en-US">
              <a:latin typeface="Arial Black" pitchFamily="34" charset="0"/>
            </a:endParaRPr>
          </a:p>
        </p:txBody>
      </p:sp>
      <p:sp>
        <p:nvSpPr>
          <p:cNvPr id="15364"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51859E4-F18D-430A-8BFA-3ED32BA36341}" type="datetime1">
              <a:rPr lang="en-US"/>
              <a:pPr/>
              <a:t>2/17/2014</a:t>
            </a:fld>
            <a:endParaRPr lang="en-US"/>
          </a:p>
        </p:txBody>
      </p:sp>
      <p:sp>
        <p:nvSpPr>
          <p:cNvPr id="15365" name="Rectangle 2"/>
          <p:cNvSpPr>
            <a:spLocks noGrp="1" noChangeArrowheads="1"/>
          </p:cNvSpPr>
          <p:nvPr>
            <p:ph type="title"/>
          </p:nvPr>
        </p:nvSpPr>
        <p:spPr/>
        <p:txBody>
          <a:bodyPr/>
          <a:lstStyle/>
          <a:p>
            <a:pPr eaLnBrk="1" hangingPunct="1"/>
            <a:r>
              <a:rPr lang="en-US" smtClean="0"/>
              <a:t>Rational vs Human </a:t>
            </a:r>
          </a:p>
        </p:txBody>
      </p:sp>
      <p:sp>
        <p:nvSpPr>
          <p:cNvPr id="89091" name="Rectangle 3"/>
          <p:cNvSpPr>
            <a:spLocks noGrp="1" noChangeArrowheads="1"/>
          </p:cNvSpPr>
          <p:nvPr>
            <p:ph type="body" idx="1"/>
          </p:nvPr>
        </p:nvSpPr>
        <p:spPr>
          <a:xfrm>
            <a:off x="152400" y="1981200"/>
            <a:ext cx="8839200" cy="4343400"/>
          </a:xfrm>
        </p:spPr>
        <p:txBody>
          <a:bodyPr/>
          <a:lstStyle/>
          <a:p>
            <a:pPr eaLnBrk="1" hangingPunct="1">
              <a:lnSpc>
                <a:spcPct val="90000"/>
              </a:lnSpc>
            </a:pPr>
            <a:r>
              <a:rPr lang="en-US" sz="2800" b="1" smtClean="0"/>
              <a:t>Thinking / acting rationally </a:t>
            </a:r>
            <a:r>
              <a:rPr lang="en-US" sz="3600" b="1" smtClean="0"/>
              <a:t>VS</a:t>
            </a:r>
            <a:r>
              <a:rPr lang="en-US" sz="2800" b="1" smtClean="0"/>
              <a:t> </a:t>
            </a:r>
          </a:p>
          <a:p>
            <a:pPr eaLnBrk="1" hangingPunct="1">
              <a:lnSpc>
                <a:spcPct val="90000"/>
              </a:lnSpc>
              <a:buFont typeface="Wingdings" pitchFamily="2" charset="2"/>
              <a:buNone/>
            </a:pPr>
            <a:r>
              <a:rPr lang="en-US" sz="2800" b="1" smtClean="0"/>
              <a:t>	Thinking / acting like a human</a:t>
            </a:r>
          </a:p>
          <a:p>
            <a:pPr eaLnBrk="1" hangingPunct="1">
              <a:lnSpc>
                <a:spcPct val="90000"/>
              </a:lnSpc>
              <a:buFont typeface="Wingdings" pitchFamily="2" charset="2"/>
              <a:buNone/>
            </a:pPr>
            <a:endParaRPr lang="en-US" sz="2800" b="1" smtClean="0"/>
          </a:p>
          <a:p>
            <a:pPr eaLnBrk="1" hangingPunct="1">
              <a:lnSpc>
                <a:spcPct val="90000"/>
              </a:lnSpc>
            </a:pPr>
            <a:r>
              <a:rPr lang="en-US" sz="2800" b="1" smtClean="0"/>
              <a:t>Thinking / acting rationally</a:t>
            </a:r>
            <a:endParaRPr lang="en-US" sz="2000" smtClean="0"/>
          </a:p>
          <a:p>
            <a:pPr lvl="1" eaLnBrk="1" hangingPunct="1">
              <a:lnSpc>
                <a:spcPct val="90000"/>
              </a:lnSpc>
            </a:pPr>
            <a:r>
              <a:rPr lang="en-US" sz="2400" smtClean="0"/>
              <a:t>Rely on logic rather than human to measure correctness</a:t>
            </a:r>
          </a:p>
          <a:p>
            <a:pPr lvl="1" eaLnBrk="1" hangingPunct="1">
              <a:lnSpc>
                <a:spcPct val="90000"/>
              </a:lnSpc>
            </a:pPr>
            <a:r>
              <a:rPr lang="en-US" sz="2400" smtClean="0"/>
              <a:t>Thinking rationally (logically)</a:t>
            </a:r>
          </a:p>
          <a:p>
            <a:pPr lvl="2" eaLnBrk="1" hangingPunct="1">
              <a:lnSpc>
                <a:spcPct val="90000"/>
              </a:lnSpc>
            </a:pPr>
            <a:r>
              <a:rPr lang="en-US" sz="1800" smtClean="0"/>
              <a:t>Socrates is a human; All humans are mortal; Socrates is mortal</a:t>
            </a:r>
          </a:p>
          <a:p>
            <a:pPr lvl="1" eaLnBrk="1" hangingPunct="1">
              <a:lnSpc>
                <a:spcPct val="90000"/>
              </a:lnSpc>
            </a:pPr>
            <a:endParaRPr lang="en-US" sz="2400" smtClean="0"/>
          </a:p>
          <a:p>
            <a:pPr lvl="1" eaLnBrk="1" hangingPunct="1">
              <a:lnSpc>
                <a:spcPct val="90000"/>
              </a:lnSpc>
            </a:pPr>
            <a:r>
              <a:rPr lang="en-US" sz="2400" smtClean="0"/>
              <a:t>Acting rationally (logically)</a:t>
            </a:r>
          </a:p>
          <a:p>
            <a:pPr lvl="2" eaLnBrk="1" hangingPunct="1">
              <a:lnSpc>
                <a:spcPct val="90000"/>
              </a:lnSpc>
            </a:pPr>
            <a:r>
              <a:rPr lang="en-US" sz="1800" smtClean="0"/>
              <a:t>Even if method is illogical, the observed behavior must be rational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anim calcmode="lin" valueType="num">
                                      <p:cBhvr additive="base">
                                        <p:cTn id="11" dur="500" fill="hold"/>
                                        <p:tgtEl>
                                          <p:spTgt spid="890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90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9091">
                                            <p:txEl>
                                              <p:pRg st="3" end="3"/>
                                            </p:txEl>
                                          </p:spTgt>
                                        </p:tgtEl>
                                        <p:attrNameLst>
                                          <p:attrName>style.visibility</p:attrName>
                                        </p:attrNameLst>
                                      </p:cBhvr>
                                      <p:to>
                                        <p:strVal val="visible"/>
                                      </p:to>
                                    </p:set>
                                    <p:anim calcmode="lin" valueType="num">
                                      <p:cBhvr additive="base">
                                        <p:cTn id="17" dur="500" fill="hold"/>
                                        <p:tgtEl>
                                          <p:spTgt spid="89091">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9091">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89091">
                                            <p:txEl>
                                              <p:pRg st="4" end="4"/>
                                            </p:txEl>
                                          </p:spTgt>
                                        </p:tgtEl>
                                        <p:attrNameLst>
                                          <p:attrName>style.visibility</p:attrName>
                                        </p:attrNameLst>
                                      </p:cBhvr>
                                      <p:to>
                                        <p:strVal val="visible"/>
                                      </p:to>
                                    </p:set>
                                    <p:anim calcmode="lin" valueType="num">
                                      <p:cBhvr additive="base">
                                        <p:cTn id="21" dur="500" fill="hold"/>
                                        <p:tgtEl>
                                          <p:spTgt spid="89091">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9091">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89091">
                                            <p:txEl>
                                              <p:pRg st="5" end="5"/>
                                            </p:txEl>
                                          </p:spTgt>
                                        </p:tgtEl>
                                        <p:attrNameLst>
                                          <p:attrName>style.visibility</p:attrName>
                                        </p:attrNameLst>
                                      </p:cBhvr>
                                      <p:to>
                                        <p:strVal val="visible"/>
                                      </p:to>
                                    </p:set>
                                    <p:anim calcmode="lin" valueType="num">
                                      <p:cBhvr additive="base">
                                        <p:cTn id="25" dur="500" fill="hold"/>
                                        <p:tgtEl>
                                          <p:spTgt spid="89091">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9091">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9091">
                                            <p:txEl>
                                              <p:pRg st="6" end="6"/>
                                            </p:txEl>
                                          </p:spTgt>
                                        </p:tgtEl>
                                        <p:attrNameLst>
                                          <p:attrName>style.visibility</p:attrName>
                                        </p:attrNameLst>
                                      </p:cBhvr>
                                      <p:to>
                                        <p:strVal val="visible"/>
                                      </p:to>
                                    </p:set>
                                    <p:anim calcmode="lin" valueType="num">
                                      <p:cBhvr additive="base">
                                        <p:cTn id="29" dur="500" fill="hold"/>
                                        <p:tgtEl>
                                          <p:spTgt spid="89091">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89091">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89091">
                                            <p:txEl>
                                              <p:pRg st="8" end="8"/>
                                            </p:txEl>
                                          </p:spTgt>
                                        </p:tgtEl>
                                        <p:attrNameLst>
                                          <p:attrName>style.visibility</p:attrName>
                                        </p:attrNameLst>
                                      </p:cBhvr>
                                      <p:to>
                                        <p:strVal val="visible"/>
                                      </p:to>
                                    </p:set>
                                    <p:anim calcmode="lin" valueType="num">
                                      <p:cBhvr additive="base">
                                        <p:cTn id="33" dur="500" fill="hold"/>
                                        <p:tgtEl>
                                          <p:spTgt spid="89091">
                                            <p:txEl>
                                              <p:pRg st="8" end="8"/>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89091">
                                            <p:txEl>
                                              <p:pRg st="8" end="8"/>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89091">
                                            <p:txEl>
                                              <p:pRg st="9" end="9"/>
                                            </p:txEl>
                                          </p:spTgt>
                                        </p:tgtEl>
                                        <p:attrNameLst>
                                          <p:attrName>style.visibility</p:attrName>
                                        </p:attrNameLst>
                                      </p:cBhvr>
                                      <p:to>
                                        <p:strVal val="visible"/>
                                      </p:to>
                                    </p:set>
                                    <p:anim calcmode="lin" valueType="num">
                                      <p:cBhvr additive="base">
                                        <p:cTn id="37" dur="500" fill="hold"/>
                                        <p:tgtEl>
                                          <p:spTgt spid="89091">
                                            <p:txEl>
                                              <p:pRg st="9" end="9"/>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9091">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6387"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194F05C-5344-44FA-956B-E1F1D49B61DA}" type="slidenum">
              <a:rPr lang="en-US">
                <a:latin typeface="Arial Black" pitchFamily="34" charset="0"/>
              </a:rPr>
              <a:pPr/>
              <a:t>21</a:t>
            </a:fld>
            <a:endParaRPr lang="en-US">
              <a:latin typeface="Arial Black" pitchFamily="34" charset="0"/>
            </a:endParaRPr>
          </a:p>
        </p:txBody>
      </p:sp>
      <p:sp>
        <p:nvSpPr>
          <p:cNvPr id="16388"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876622B-F1AA-4EED-A8F4-D54C93CBDF78}" type="datetime1">
              <a:rPr lang="en-US"/>
              <a:pPr/>
              <a:t>2/17/2014</a:t>
            </a:fld>
            <a:endParaRPr lang="en-US"/>
          </a:p>
        </p:txBody>
      </p:sp>
      <p:sp>
        <p:nvSpPr>
          <p:cNvPr id="16389" name="Rectangle 2"/>
          <p:cNvSpPr>
            <a:spLocks noGrp="1" noChangeArrowheads="1"/>
          </p:cNvSpPr>
          <p:nvPr>
            <p:ph type="title"/>
          </p:nvPr>
        </p:nvSpPr>
        <p:spPr/>
        <p:txBody>
          <a:bodyPr/>
          <a:lstStyle/>
          <a:p>
            <a:pPr eaLnBrk="1" hangingPunct="1"/>
            <a:r>
              <a:rPr lang="en-US" smtClean="0"/>
              <a:t>Thinking / acting rationally</a:t>
            </a:r>
          </a:p>
        </p:txBody>
      </p:sp>
      <p:sp>
        <p:nvSpPr>
          <p:cNvPr id="90115" name="Rectangle 3"/>
          <p:cNvSpPr>
            <a:spLocks noGrp="1" noChangeArrowheads="1"/>
          </p:cNvSpPr>
          <p:nvPr>
            <p:ph type="body" idx="1"/>
          </p:nvPr>
        </p:nvSpPr>
        <p:spPr/>
        <p:txBody>
          <a:bodyPr/>
          <a:lstStyle/>
          <a:p>
            <a:pPr eaLnBrk="1" hangingPunct="1"/>
            <a:r>
              <a:rPr lang="en-US" smtClean="0"/>
              <a:t>The general principles of rational agents</a:t>
            </a:r>
          </a:p>
          <a:p>
            <a:pPr lvl="1" eaLnBrk="1" hangingPunct="1"/>
            <a:r>
              <a:rPr lang="en-US" smtClean="0"/>
              <a:t>Not restricted to human actions and human environments</a:t>
            </a:r>
          </a:p>
          <a:p>
            <a:pPr lvl="1" eaLnBrk="1" hangingPunct="1"/>
            <a:r>
              <a:rPr lang="en-US" smtClean="0"/>
              <a:t>Not restricted to human thought</a:t>
            </a:r>
          </a:p>
          <a:p>
            <a:pPr lvl="1" eaLnBrk="1" hangingPunct="1"/>
            <a:r>
              <a:rPr lang="en-US" smtClean="0"/>
              <a:t>Only using laws of logic</a:t>
            </a:r>
          </a:p>
          <a:p>
            <a:pPr lvl="1" eaLnBrk="1" hangingPunct="1"/>
            <a:endParaRPr lang="en-US" smtClean="0"/>
          </a:p>
          <a:p>
            <a:pPr eaLnBrk="1" hangingPunct="1"/>
            <a:r>
              <a:rPr lang="en-US" smtClean="0"/>
              <a:t>Anything goes so long as it produces rational behavior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p:cTn id="7" dur="500" fill="hold"/>
                                        <p:tgtEl>
                                          <p:spTgt spid="901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01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011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0115">
                                            <p:txEl>
                                              <p:pRg st="1" end="1"/>
                                            </p:txEl>
                                          </p:spTgt>
                                        </p:tgtEl>
                                        <p:attrNameLst>
                                          <p:attrName>style.visibility</p:attrName>
                                        </p:attrNameLst>
                                      </p:cBhvr>
                                      <p:to>
                                        <p:strVal val="visible"/>
                                      </p:to>
                                    </p:set>
                                    <p:anim calcmode="lin" valueType="num">
                                      <p:cBhvr>
                                        <p:cTn id="14" dur="500" fill="hold"/>
                                        <p:tgtEl>
                                          <p:spTgt spid="901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01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0115">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90115">
                                            <p:txEl>
                                              <p:pRg st="2" end="2"/>
                                            </p:txEl>
                                          </p:spTgt>
                                        </p:tgtEl>
                                        <p:attrNameLst>
                                          <p:attrName>style.visibility</p:attrName>
                                        </p:attrNameLst>
                                      </p:cBhvr>
                                      <p:to>
                                        <p:strVal val="visible"/>
                                      </p:to>
                                    </p:set>
                                    <p:anim calcmode="lin" valueType="num">
                                      <p:cBhvr>
                                        <p:cTn id="19" dur="500" fill="hold"/>
                                        <p:tgtEl>
                                          <p:spTgt spid="9011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9011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90115">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90115">
                                            <p:txEl>
                                              <p:pRg st="3" end="3"/>
                                            </p:txEl>
                                          </p:spTgt>
                                        </p:tgtEl>
                                        <p:attrNameLst>
                                          <p:attrName>style.visibility</p:attrName>
                                        </p:attrNameLst>
                                      </p:cBhvr>
                                      <p:to>
                                        <p:strVal val="visible"/>
                                      </p:to>
                                    </p:set>
                                    <p:anim calcmode="lin" valueType="num">
                                      <p:cBhvr>
                                        <p:cTn id="24" dur="500" fill="hold"/>
                                        <p:tgtEl>
                                          <p:spTgt spid="90115">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90115">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90115">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90115">
                                            <p:txEl>
                                              <p:pRg st="5" end="5"/>
                                            </p:txEl>
                                          </p:spTgt>
                                        </p:tgtEl>
                                        <p:attrNameLst>
                                          <p:attrName>style.visibility</p:attrName>
                                        </p:attrNameLst>
                                      </p:cBhvr>
                                      <p:to>
                                        <p:strVal val="visible"/>
                                      </p:to>
                                    </p:set>
                                    <p:anim calcmode="lin" valueType="num">
                                      <p:cBhvr>
                                        <p:cTn id="31" dur="500" fill="hold"/>
                                        <p:tgtEl>
                                          <p:spTgt spid="90115">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90115">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90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7411"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87A9298-70D2-480B-831F-F64622917B73}" type="slidenum">
              <a:rPr lang="en-US">
                <a:latin typeface="Arial Black" pitchFamily="34" charset="0"/>
              </a:rPr>
              <a:pPr/>
              <a:t>22</a:t>
            </a:fld>
            <a:endParaRPr lang="en-US">
              <a:latin typeface="Arial Black" pitchFamily="34" charset="0"/>
            </a:endParaRPr>
          </a:p>
        </p:txBody>
      </p:sp>
      <p:sp>
        <p:nvSpPr>
          <p:cNvPr id="17412"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B13A9C7-0D66-4E65-9C28-5ECD6D3C5CF6}" type="datetime1">
              <a:rPr lang="en-US"/>
              <a:pPr/>
              <a:t>2/17/2014</a:t>
            </a:fld>
            <a:endParaRPr lang="en-US"/>
          </a:p>
        </p:txBody>
      </p:sp>
      <p:sp>
        <p:nvSpPr>
          <p:cNvPr id="17413" name="Rectangle 2"/>
          <p:cNvSpPr>
            <a:spLocks noGrp="1" noChangeArrowheads="1"/>
          </p:cNvSpPr>
          <p:nvPr>
            <p:ph type="title"/>
          </p:nvPr>
        </p:nvSpPr>
        <p:spPr>
          <a:xfrm>
            <a:off x="457200" y="569913"/>
            <a:ext cx="8229600" cy="420687"/>
          </a:xfrm>
        </p:spPr>
        <p:txBody>
          <a:bodyPr/>
          <a:lstStyle/>
          <a:p>
            <a:pPr eaLnBrk="1" hangingPunct="1"/>
            <a:r>
              <a:rPr lang="en-US" sz="3600" smtClean="0"/>
              <a:t>Acting Humanly: The Turing Test</a:t>
            </a:r>
          </a:p>
        </p:txBody>
      </p:sp>
      <p:sp>
        <p:nvSpPr>
          <p:cNvPr id="35843" name="Rectangle 3"/>
          <p:cNvSpPr>
            <a:spLocks noGrp="1" noChangeArrowheads="1"/>
          </p:cNvSpPr>
          <p:nvPr>
            <p:ph type="body" idx="1"/>
          </p:nvPr>
        </p:nvSpPr>
        <p:spPr>
          <a:xfrm>
            <a:off x="457200" y="1143000"/>
            <a:ext cx="8229600" cy="1447800"/>
          </a:xfrm>
        </p:spPr>
        <p:txBody>
          <a:bodyPr/>
          <a:lstStyle/>
          <a:p>
            <a:pPr eaLnBrk="1" hangingPunct="1">
              <a:buFont typeface="Wingdings" pitchFamily="2" charset="2"/>
              <a:buChar char="Ø"/>
            </a:pPr>
            <a:r>
              <a:rPr lang="en-US" sz="1800" smtClean="0"/>
              <a:t>Alan Turing's 1950 article </a:t>
            </a:r>
            <a:r>
              <a:rPr lang="en-US" sz="1800" i="1" smtClean="0"/>
              <a:t>Computing Machinery and Intelligence</a:t>
            </a:r>
            <a:r>
              <a:rPr lang="en-US" sz="1800" smtClean="0"/>
              <a:t> discussed conditions for considering a machine to be intelligent</a:t>
            </a:r>
          </a:p>
          <a:p>
            <a:pPr lvl="1" eaLnBrk="1" hangingPunct="1">
              <a:buFontTx/>
              <a:buChar char="•"/>
            </a:pPr>
            <a:r>
              <a:rPr lang="en-US" sz="1600" smtClean="0"/>
              <a:t>“Can machines think?” </a:t>
            </a:r>
            <a:r>
              <a:rPr lang="en-US" sz="1600" smtClean="0">
                <a:sym typeface="Symbol" pitchFamily="18" charset="2"/>
              </a:rPr>
              <a:t> “Can machines behave intelligently?”</a:t>
            </a:r>
          </a:p>
          <a:p>
            <a:pPr lvl="1" eaLnBrk="1" hangingPunct="1">
              <a:buFontTx/>
              <a:buChar char="•"/>
            </a:pPr>
            <a:r>
              <a:rPr lang="en-US" sz="1600" smtClean="0">
                <a:sym typeface="Symbol" pitchFamily="18" charset="2"/>
              </a:rPr>
              <a:t>The Turing test (The Imitation Game): Operational definition of intelligence.</a:t>
            </a:r>
            <a:endParaRPr lang="en-US" sz="1600" smtClean="0"/>
          </a:p>
          <a:p>
            <a:pPr eaLnBrk="1" hangingPunct="1"/>
            <a:endParaRPr lang="en-US" sz="1800" smtClean="0"/>
          </a:p>
        </p:txBody>
      </p:sp>
      <p:pic>
        <p:nvPicPr>
          <p:cNvPr id="35846" name="Picture 6" descr="turing"/>
          <p:cNvPicPr>
            <a:picLocks noChangeAspect="1" noChangeArrowheads="1"/>
          </p:cNvPicPr>
          <p:nvPr/>
        </p:nvPicPr>
        <p:blipFill>
          <a:blip r:embed="rId3">
            <a:clrChange>
              <a:clrFrom>
                <a:srgbClr val="F8FCF8"/>
              </a:clrFrom>
              <a:clrTo>
                <a:srgbClr val="F8FCF8">
                  <a:alpha val="0"/>
                </a:srgbClr>
              </a:clrTo>
            </a:clrChange>
            <a:lum bright="-10000" contrast="20000"/>
            <a:grayscl/>
            <a:extLst>
              <a:ext uri="{28A0092B-C50C-407E-A947-70E740481C1C}">
                <a14:useLocalDpi xmlns:a14="http://schemas.microsoft.com/office/drawing/2010/main" val="0"/>
              </a:ext>
            </a:extLst>
          </a:blip>
          <a:srcRect l="30907" t="40392" r="7942" b="27390"/>
          <a:stretch>
            <a:fillRect/>
          </a:stretch>
        </p:blipFill>
        <p:spPr bwMode="auto">
          <a:xfrm>
            <a:off x="1981200" y="2355850"/>
            <a:ext cx="5562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7"/>
          <p:cNvSpPr>
            <a:spLocks noChangeArrowheads="1"/>
          </p:cNvSpPr>
          <p:nvPr/>
        </p:nvSpPr>
        <p:spPr bwMode="auto">
          <a:xfrm>
            <a:off x="457200" y="4114800"/>
            <a:ext cx="8178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20000"/>
              </a:spcBef>
              <a:buClr>
                <a:schemeClr val="tx1"/>
              </a:buClr>
              <a:buFont typeface="Wingdings" pitchFamily="2" charset="2"/>
              <a:buChar char="Ø"/>
            </a:pPr>
            <a:r>
              <a:rPr kumimoji="1" lang="en-US"/>
              <a:t>Computer needs to posses: Natural language processing, Knowledge representation, Automated reasoning, and Machine learning</a:t>
            </a:r>
          </a:p>
          <a:p>
            <a:pPr marL="741363" lvl="1" indent="-284163">
              <a:spcBef>
                <a:spcPct val="20000"/>
              </a:spcBef>
              <a:buClr>
                <a:schemeClr val="tx1"/>
              </a:buClr>
              <a:buFontTx/>
              <a:buChar char="•"/>
            </a:pPr>
            <a:r>
              <a:rPr kumimoji="1" lang="en-US" sz="1600" u="sng"/>
              <a:t>Problem:</a:t>
            </a:r>
            <a:r>
              <a:rPr kumimoji="1" lang="en-US" sz="1600"/>
              <a:t> </a:t>
            </a:r>
          </a:p>
          <a:p>
            <a:pPr marL="1373188" lvl="2" indent="-228600">
              <a:spcBef>
                <a:spcPct val="20000"/>
              </a:spcBef>
              <a:buClr>
                <a:schemeClr val="tx1"/>
              </a:buClr>
            </a:pPr>
            <a:r>
              <a:rPr kumimoji="1" lang="en-US" sz="1600"/>
              <a:t>1) Turing test is not reproducible, constructive, and amenable to mathematic analysis.   </a:t>
            </a:r>
          </a:p>
          <a:p>
            <a:pPr marL="1373188" lvl="2" indent="-228600">
              <a:spcBef>
                <a:spcPct val="20000"/>
              </a:spcBef>
              <a:buClr>
                <a:schemeClr val="tx1"/>
              </a:buClr>
            </a:pPr>
            <a:r>
              <a:rPr kumimoji="1" lang="en-US" sz="1600"/>
              <a:t>2) What about physical interaction with interrogator and environment?</a:t>
            </a:r>
          </a:p>
          <a:p>
            <a:pPr marL="741363" lvl="1" indent="-284163">
              <a:spcBef>
                <a:spcPct val="20000"/>
              </a:spcBef>
              <a:buClr>
                <a:schemeClr val="tx1"/>
              </a:buClr>
              <a:buFontTx/>
              <a:buChar char="•"/>
            </a:pPr>
            <a:r>
              <a:rPr kumimoji="1" lang="en-US" sz="1600" b="1"/>
              <a:t>Total Turing Test:</a:t>
            </a:r>
            <a:r>
              <a:rPr kumimoji="1" lang="en-US" sz="1600"/>
              <a:t> Requires physical interaction and needs perception and actuation. </a:t>
            </a:r>
          </a:p>
          <a:p>
            <a:pPr marL="342900" indent="-342900">
              <a:spcBef>
                <a:spcPct val="20000"/>
              </a:spcBef>
              <a:buClr>
                <a:schemeClr val="tx1"/>
              </a:buClr>
            </a:pPr>
            <a:endParaRPr kumimoji="1" lang="en-US" sz="1600">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anim calcmode="lin" valueType="num">
                                      <p:cBhvr additive="base">
                                        <p:cTn id="11" dur="500" fill="hold"/>
                                        <p:tgtEl>
                                          <p:spTgt spid="3584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584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anim calcmode="lin" valueType="num">
                                      <p:cBhvr additive="base">
                                        <p:cTn id="15" dur="500" fill="hold"/>
                                        <p:tgtEl>
                                          <p:spTgt spid="3584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584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5847">
                                            <p:txEl>
                                              <p:pRg st="0" end="0"/>
                                            </p:txEl>
                                          </p:spTgt>
                                        </p:tgtEl>
                                        <p:attrNameLst>
                                          <p:attrName>style.visibility</p:attrName>
                                        </p:attrNameLst>
                                      </p:cBhvr>
                                      <p:to>
                                        <p:strVal val="visible"/>
                                      </p:to>
                                    </p:set>
                                    <p:anim calcmode="lin" valueType="num">
                                      <p:cBhvr additive="base">
                                        <p:cTn id="19" dur="500" fill="hold"/>
                                        <p:tgtEl>
                                          <p:spTgt spid="3584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584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5847">
                                            <p:txEl>
                                              <p:pRg st="1" end="1"/>
                                            </p:txEl>
                                          </p:spTgt>
                                        </p:tgtEl>
                                        <p:attrNameLst>
                                          <p:attrName>style.visibility</p:attrName>
                                        </p:attrNameLst>
                                      </p:cBhvr>
                                      <p:to>
                                        <p:strVal val="visible"/>
                                      </p:to>
                                    </p:set>
                                    <p:anim calcmode="lin" valueType="num">
                                      <p:cBhvr additive="base">
                                        <p:cTn id="23" dur="500" fill="hold"/>
                                        <p:tgtEl>
                                          <p:spTgt spid="35847">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5847">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5847">
                                            <p:txEl>
                                              <p:pRg st="2" end="2"/>
                                            </p:txEl>
                                          </p:spTgt>
                                        </p:tgtEl>
                                        <p:attrNameLst>
                                          <p:attrName>style.visibility</p:attrName>
                                        </p:attrNameLst>
                                      </p:cBhvr>
                                      <p:to>
                                        <p:strVal val="visible"/>
                                      </p:to>
                                    </p:set>
                                    <p:anim calcmode="lin" valueType="num">
                                      <p:cBhvr additive="base">
                                        <p:cTn id="27" dur="500" fill="hold"/>
                                        <p:tgtEl>
                                          <p:spTgt spid="35847">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5847">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5847">
                                            <p:txEl>
                                              <p:pRg st="3" end="3"/>
                                            </p:txEl>
                                          </p:spTgt>
                                        </p:tgtEl>
                                        <p:attrNameLst>
                                          <p:attrName>style.visibility</p:attrName>
                                        </p:attrNameLst>
                                      </p:cBhvr>
                                      <p:to>
                                        <p:strVal val="visible"/>
                                      </p:to>
                                    </p:set>
                                    <p:anim calcmode="lin" valueType="num">
                                      <p:cBhvr additive="base">
                                        <p:cTn id="31" dur="500" fill="hold"/>
                                        <p:tgtEl>
                                          <p:spTgt spid="35847">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5847">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5847">
                                            <p:txEl>
                                              <p:pRg st="4" end="4"/>
                                            </p:txEl>
                                          </p:spTgt>
                                        </p:tgtEl>
                                        <p:attrNameLst>
                                          <p:attrName>style.visibility</p:attrName>
                                        </p:attrNameLst>
                                      </p:cBhvr>
                                      <p:to>
                                        <p:strVal val="visible"/>
                                      </p:to>
                                    </p:set>
                                    <p:anim calcmode="lin" valueType="num">
                                      <p:cBhvr additive="base">
                                        <p:cTn id="35" dur="500" fill="hold"/>
                                        <p:tgtEl>
                                          <p:spTgt spid="35847">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5847">
                                            <p:txEl>
                                              <p:pRg st="4" end="4"/>
                                            </p:txEl>
                                          </p:spTgt>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500"/>
                            </p:stCondLst>
                            <p:childTnLst>
                              <p:par>
                                <p:cTn id="38" presetID="53" presetClass="entr" presetSubtype="0" fill="hold" nodeType="afterEffect">
                                  <p:stCondLst>
                                    <p:cond delay="0"/>
                                  </p:stCondLst>
                                  <p:childTnLst>
                                    <p:set>
                                      <p:cBhvr>
                                        <p:cTn id="39" dur="1" fill="hold">
                                          <p:stCondLst>
                                            <p:cond delay="0"/>
                                          </p:stCondLst>
                                        </p:cTn>
                                        <p:tgtEl>
                                          <p:spTgt spid="35846"/>
                                        </p:tgtEl>
                                        <p:attrNameLst>
                                          <p:attrName>style.visibility</p:attrName>
                                        </p:attrNameLst>
                                      </p:cBhvr>
                                      <p:to>
                                        <p:strVal val="visible"/>
                                      </p:to>
                                    </p:set>
                                    <p:anim calcmode="lin" valueType="num">
                                      <p:cBhvr>
                                        <p:cTn id="40" dur="500" fill="hold"/>
                                        <p:tgtEl>
                                          <p:spTgt spid="35846"/>
                                        </p:tgtEl>
                                        <p:attrNameLst>
                                          <p:attrName>ppt_w</p:attrName>
                                        </p:attrNameLst>
                                      </p:cBhvr>
                                      <p:tavLst>
                                        <p:tav tm="0">
                                          <p:val>
                                            <p:fltVal val="0"/>
                                          </p:val>
                                        </p:tav>
                                        <p:tav tm="100000">
                                          <p:val>
                                            <p:strVal val="#ppt_w"/>
                                          </p:val>
                                        </p:tav>
                                      </p:tavLst>
                                    </p:anim>
                                    <p:anim calcmode="lin" valueType="num">
                                      <p:cBhvr>
                                        <p:cTn id="41" dur="500" fill="hold"/>
                                        <p:tgtEl>
                                          <p:spTgt spid="35846"/>
                                        </p:tgtEl>
                                        <p:attrNameLst>
                                          <p:attrName>ppt_h</p:attrName>
                                        </p:attrNameLst>
                                      </p:cBhvr>
                                      <p:tavLst>
                                        <p:tav tm="0">
                                          <p:val>
                                            <p:fltVal val="0"/>
                                          </p:val>
                                        </p:tav>
                                        <p:tav tm="100000">
                                          <p:val>
                                            <p:strVal val="#ppt_h"/>
                                          </p:val>
                                        </p:tav>
                                      </p:tavLst>
                                    </p:anim>
                                    <p:animEffect transition="in" filter="fade">
                                      <p:cBhvr>
                                        <p:cTn id="42"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8435"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9BED098-118E-42F3-A7CE-9BFC6EFF8A69}" type="slidenum">
              <a:rPr lang="en-US">
                <a:latin typeface="Arial Black" pitchFamily="34" charset="0"/>
              </a:rPr>
              <a:pPr/>
              <a:t>23</a:t>
            </a:fld>
            <a:endParaRPr lang="en-US">
              <a:latin typeface="Arial Black" pitchFamily="34" charset="0"/>
            </a:endParaRPr>
          </a:p>
        </p:txBody>
      </p:sp>
      <p:sp>
        <p:nvSpPr>
          <p:cNvPr id="18436"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0942113-58B0-442E-8B6B-4F34562B9800}" type="datetime1">
              <a:rPr lang="en-US"/>
              <a:pPr/>
              <a:t>2/17/2014</a:t>
            </a:fld>
            <a:endParaRPr lang="en-US"/>
          </a:p>
        </p:txBody>
      </p:sp>
      <p:sp>
        <p:nvSpPr>
          <p:cNvPr id="18437" name="Rectangle 2"/>
          <p:cNvSpPr>
            <a:spLocks noGrp="1" noChangeArrowheads="1"/>
          </p:cNvSpPr>
          <p:nvPr>
            <p:ph type="title"/>
          </p:nvPr>
        </p:nvSpPr>
        <p:spPr>
          <a:xfrm>
            <a:off x="457200" y="609600"/>
            <a:ext cx="8229600" cy="1143000"/>
          </a:xfrm>
        </p:spPr>
        <p:txBody>
          <a:bodyPr/>
          <a:lstStyle/>
          <a:p>
            <a:pPr eaLnBrk="1" hangingPunct="1"/>
            <a:r>
              <a:rPr lang="en-US" smtClean="0"/>
              <a:t>What would a computer need to pass the Turing test?</a:t>
            </a:r>
          </a:p>
        </p:txBody>
      </p:sp>
      <p:sp>
        <p:nvSpPr>
          <p:cNvPr id="62467" name="Rectangle 3"/>
          <p:cNvSpPr>
            <a:spLocks noGrp="1" noChangeArrowheads="1"/>
          </p:cNvSpPr>
          <p:nvPr>
            <p:ph type="body" idx="1"/>
          </p:nvPr>
        </p:nvSpPr>
        <p:spPr>
          <a:xfrm>
            <a:off x="457200" y="1828800"/>
            <a:ext cx="8229600" cy="4525963"/>
          </a:xfrm>
        </p:spPr>
        <p:txBody>
          <a:bodyPr/>
          <a:lstStyle/>
          <a:p>
            <a:pPr eaLnBrk="1" hangingPunct="1"/>
            <a:endParaRPr lang="en-US" sz="2000" smtClean="0">
              <a:solidFill>
                <a:schemeClr val="hlink"/>
              </a:solidFill>
            </a:endParaRPr>
          </a:p>
          <a:p>
            <a:pPr eaLnBrk="1" hangingPunct="1"/>
            <a:r>
              <a:rPr lang="en-US" sz="2000" b="1" smtClean="0"/>
              <a:t>Natural language processing:</a:t>
            </a:r>
            <a:r>
              <a:rPr lang="en-US" sz="2000" smtClean="0"/>
              <a:t> to communicate with examiner.</a:t>
            </a:r>
          </a:p>
          <a:p>
            <a:pPr eaLnBrk="1" hangingPunct="1"/>
            <a:r>
              <a:rPr lang="en-US" sz="2000" b="1" smtClean="0"/>
              <a:t>Knowledge representation:</a:t>
            </a:r>
            <a:r>
              <a:rPr lang="en-US" sz="2000" smtClean="0"/>
              <a:t> to store and retrieve information provided before or during interrogation.</a:t>
            </a:r>
          </a:p>
          <a:p>
            <a:pPr eaLnBrk="1" hangingPunct="1"/>
            <a:r>
              <a:rPr lang="en-US" sz="2000" b="1" smtClean="0"/>
              <a:t>Automated reasoning:</a:t>
            </a:r>
            <a:r>
              <a:rPr lang="en-US" sz="2000" smtClean="0"/>
              <a:t> to use the stored information to answer questions and to draw new conclusions.</a:t>
            </a:r>
          </a:p>
          <a:p>
            <a:pPr eaLnBrk="1" hangingPunct="1"/>
            <a:r>
              <a:rPr lang="en-US" sz="2000" b="1" smtClean="0"/>
              <a:t>Machine learning:</a:t>
            </a:r>
            <a:r>
              <a:rPr lang="en-US" sz="2000" smtClean="0"/>
              <a:t> to adapt to new circumstances and to detect and extrapolate patterns.</a:t>
            </a:r>
          </a:p>
          <a:p>
            <a:pPr eaLnBrk="1" hangingPunct="1"/>
            <a:r>
              <a:rPr lang="en-US" sz="2000" b="1" smtClean="0"/>
              <a:t>Vision (for Total Turing test):</a:t>
            </a:r>
            <a:r>
              <a:rPr lang="en-US" sz="2000" smtClean="0"/>
              <a:t> to recognize the examiner’s actions and various objects presented by the examiner.</a:t>
            </a:r>
          </a:p>
          <a:p>
            <a:pPr eaLnBrk="1" hangingPunct="1"/>
            <a:r>
              <a:rPr lang="en-US" sz="2000" b="1" smtClean="0"/>
              <a:t>Motor control (total test):</a:t>
            </a:r>
            <a:r>
              <a:rPr lang="en-US" sz="2000" smtClean="0"/>
              <a:t> to act upon objects as requested.</a:t>
            </a:r>
          </a:p>
          <a:p>
            <a:pPr eaLnBrk="1" hangingPunct="1"/>
            <a:r>
              <a:rPr lang="en-US" sz="2000" b="1" smtClean="0"/>
              <a:t>Other senses (total test):</a:t>
            </a:r>
            <a:r>
              <a:rPr lang="en-US" sz="2000" smtClean="0"/>
              <a:t> such as audition, smell, touch, etc.</a:t>
            </a:r>
          </a:p>
        </p:txBody>
      </p:sp>
      <p:pic>
        <p:nvPicPr>
          <p:cNvPr id="62473" name="Picture 9" descr="terminator4photo1-632x355"/>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985838" y="466725"/>
            <a:ext cx="7005637" cy="601027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2467">
                                            <p:txEl>
                                              <p:pRg st="1" end="1"/>
                                            </p:txEl>
                                          </p:spTgt>
                                        </p:tgtEl>
                                        <p:attrNameLst>
                                          <p:attrName>style.visibility</p:attrName>
                                        </p:attrNameLst>
                                      </p:cBhvr>
                                      <p:to>
                                        <p:strVal val="visible"/>
                                      </p:to>
                                    </p:set>
                                    <p:anim calcmode="lin" valueType="num">
                                      <p:cBhvr additive="base">
                                        <p:cTn id="7" dur="500" fill="hold"/>
                                        <p:tgtEl>
                                          <p:spTgt spid="6246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467">
                                            <p:txEl>
                                              <p:pRg st="1" end="1"/>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2467">
                                            <p:txEl>
                                              <p:pRg st="2" end="2"/>
                                            </p:txEl>
                                          </p:spTgt>
                                        </p:tgtEl>
                                        <p:attrNameLst>
                                          <p:attrName>style.visibility</p:attrName>
                                        </p:attrNameLst>
                                      </p:cBhvr>
                                      <p:to>
                                        <p:strVal val="visible"/>
                                      </p:to>
                                    </p:set>
                                    <p:anim calcmode="lin" valueType="num">
                                      <p:cBhvr additive="base">
                                        <p:cTn id="12" dur="500" fill="hold"/>
                                        <p:tgtEl>
                                          <p:spTgt spid="62467">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2467">
                                            <p:txEl>
                                              <p:pRg st="2" end="2"/>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2467">
                                            <p:txEl>
                                              <p:pRg st="3" end="3"/>
                                            </p:txEl>
                                          </p:spTgt>
                                        </p:tgtEl>
                                        <p:attrNameLst>
                                          <p:attrName>style.visibility</p:attrName>
                                        </p:attrNameLst>
                                      </p:cBhvr>
                                      <p:to>
                                        <p:strVal val="visible"/>
                                      </p:to>
                                    </p:set>
                                    <p:anim calcmode="lin" valueType="num">
                                      <p:cBhvr additive="base">
                                        <p:cTn id="17" dur="500" fill="hold"/>
                                        <p:tgtEl>
                                          <p:spTgt spid="62467">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2467">
                                            <p:txEl>
                                              <p:pRg st="3" end="3"/>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2467">
                                            <p:txEl>
                                              <p:pRg st="4" end="4"/>
                                            </p:txEl>
                                          </p:spTgt>
                                        </p:tgtEl>
                                        <p:attrNameLst>
                                          <p:attrName>style.visibility</p:attrName>
                                        </p:attrNameLst>
                                      </p:cBhvr>
                                      <p:to>
                                        <p:strVal val="visible"/>
                                      </p:to>
                                    </p:set>
                                    <p:anim calcmode="lin" valueType="num">
                                      <p:cBhvr additive="base">
                                        <p:cTn id="22" dur="500" fill="hold"/>
                                        <p:tgtEl>
                                          <p:spTgt spid="62467">
                                            <p:txEl>
                                              <p:pRg st="4" end="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246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62467">
                                            <p:txEl>
                                              <p:pRg st="5" end="5"/>
                                            </p:txEl>
                                          </p:spTgt>
                                        </p:tgtEl>
                                        <p:attrNameLst>
                                          <p:attrName>style.visibility</p:attrName>
                                        </p:attrNameLst>
                                      </p:cBhvr>
                                      <p:to>
                                        <p:strVal val="visible"/>
                                      </p:to>
                                    </p:set>
                                    <p:anim calcmode="lin" valueType="num">
                                      <p:cBhvr additive="base">
                                        <p:cTn id="28" dur="500" fill="hold"/>
                                        <p:tgtEl>
                                          <p:spTgt spid="62467">
                                            <p:txEl>
                                              <p:pRg st="5" end="5"/>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62467">
                                            <p:txEl>
                                              <p:pRg st="5" end="5"/>
                                            </p:txEl>
                                          </p:spTgt>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2" presetClass="entr" presetSubtype="8" fill="hold" grpId="0" nodeType="afterEffect">
                                  <p:stCondLst>
                                    <p:cond delay="0"/>
                                  </p:stCondLst>
                                  <p:childTnLst>
                                    <p:set>
                                      <p:cBhvr>
                                        <p:cTn id="32" dur="1" fill="hold">
                                          <p:stCondLst>
                                            <p:cond delay="0"/>
                                          </p:stCondLst>
                                        </p:cTn>
                                        <p:tgtEl>
                                          <p:spTgt spid="62467">
                                            <p:txEl>
                                              <p:pRg st="6" end="6"/>
                                            </p:txEl>
                                          </p:spTgt>
                                        </p:tgtEl>
                                        <p:attrNameLst>
                                          <p:attrName>style.visibility</p:attrName>
                                        </p:attrNameLst>
                                      </p:cBhvr>
                                      <p:to>
                                        <p:strVal val="visible"/>
                                      </p:to>
                                    </p:set>
                                    <p:anim calcmode="lin" valueType="num">
                                      <p:cBhvr additive="base">
                                        <p:cTn id="33" dur="500" fill="hold"/>
                                        <p:tgtEl>
                                          <p:spTgt spid="62467">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62467">
                                            <p:txEl>
                                              <p:pRg st="6" end="6"/>
                                            </p:txEl>
                                          </p:spTgt>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1000"/>
                            </p:stCondLst>
                            <p:childTnLst>
                              <p:par>
                                <p:cTn id="36" presetID="2" presetClass="entr" presetSubtype="8" fill="hold" grpId="0" nodeType="afterEffect">
                                  <p:stCondLst>
                                    <p:cond delay="0"/>
                                  </p:stCondLst>
                                  <p:childTnLst>
                                    <p:set>
                                      <p:cBhvr>
                                        <p:cTn id="37" dur="1" fill="hold">
                                          <p:stCondLst>
                                            <p:cond delay="0"/>
                                          </p:stCondLst>
                                        </p:cTn>
                                        <p:tgtEl>
                                          <p:spTgt spid="62467">
                                            <p:txEl>
                                              <p:pRg st="7" end="7"/>
                                            </p:txEl>
                                          </p:spTgt>
                                        </p:tgtEl>
                                        <p:attrNameLst>
                                          <p:attrName>style.visibility</p:attrName>
                                        </p:attrNameLst>
                                      </p:cBhvr>
                                      <p:to>
                                        <p:strVal val="visible"/>
                                      </p:to>
                                    </p:set>
                                    <p:anim calcmode="lin" valueType="num">
                                      <p:cBhvr additive="base">
                                        <p:cTn id="38" dur="500" fill="hold"/>
                                        <p:tgtEl>
                                          <p:spTgt spid="62467">
                                            <p:txEl>
                                              <p:pRg st="7" end="7"/>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6246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62473"/>
                                        </p:tgtEl>
                                        <p:attrNameLst>
                                          <p:attrName>style.visibility</p:attrName>
                                        </p:attrNameLst>
                                      </p:cBhvr>
                                      <p:to>
                                        <p:strVal val="visible"/>
                                      </p:to>
                                    </p:set>
                                    <p:animEffect transition="in" filter="fade">
                                      <p:cBhvr>
                                        <p:cTn id="44" dur="3000"/>
                                        <p:tgtEl>
                                          <p:spTgt spid="6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945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0DAD2B4-7538-46C6-B05A-D14D5ECE8636}" type="slidenum">
              <a:rPr lang="en-US">
                <a:latin typeface="Arial Black" pitchFamily="34" charset="0"/>
              </a:rPr>
              <a:pPr/>
              <a:t>24</a:t>
            </a:fld>
            <a:endParaRPr lang="en-US">
              <a:latin typeface="Arial Black" pitchFamily="34" charset="0"/>
            </a:endParaRPr>
          </a:p>
        </p:txBody>
      </p:sp>
      <p:sp>
        <p:nvSpPr>
          <p:cNvPr id="1946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7121DE8-F811-4602-8B7B-FD67D68C2FAC}" type="datetime1">
              <a:rPr lang="en-US"/>
              <a:pPr/>
              <a:t>2/17/2014</a:t>
            </a:fld>
            <a:endParaRPr lang="en-US"/>
          </a:p>
        </p:txBody>
      </p:sp>
      <p:sp>
        <p:nvSpPr>
          <p:cNvPr id="19461" name="Rectangle 2"/>
          <p:cNvSpPr>
            <a:spLocks noGrp="1" noChangeArrowheads="1"/>
          </p:cNvSpPr>
          <p:nvPr>
            <p:ph type="title"/>
          </p:nvPr>
        </p:nvSpPr>
        <p:spPr/>
        <p:txBody>
          <a:bodyPr/>
          <a:lstStyle/>
          <a:p>
            <a:pPr eaLnBrk="1" hangingPunct="1"/>
            <a:r>
              <a:rPr lang="en-US" smtClean="0"/>
              <a:t>What tasks require AI?</a:t>
            </a:r>
          </a:p>
        </p:txBody>
      </p:sp>
      <p:sp>
        <p:nvSpPr>
          <p:cNvPr id="30723" name="Rectangle 3"/>
          <p:cNvSpPr>
            <a:spLocks noGrp="1" noChangeArrowheads="1"/>
          </p:cNvSpPr>
          <p:nvPr>
            <p:ph type="body" idx="1"/>
          </p:nvPr>
        </p:nvSpPr>
        <p:spPr/>
        <p:txBody>
          <a:bodyPr/>
          <a:lstStyle/>
          <a:p>
            <a:pPr eaLnBrk="1" hangingPunct="1">
              <a:lnSpc>
                <a:spcPct val="90000"/>
              </a:lnSpc>
            </a:pPr>
            <a:r>
              <a:rPr lang="en-US" dirty="0" smtClean="0"/>
              <a:t>Definition: </a:t>
            </a:r>
          </a:p>
          <a:p>
            <a:pPr eaLnBrk="1" hangingPunct="1">
              <a:lnSpc>
                <a:spcPct val="90000"/>
              </a:lnSpc>
              <a:buFont typeface="Wingdings" pitchFamily="2" charset="2"/>
              <a:buNone/>
            </a:pPr>
            <a:r>
              <a:rPr lang="en-US" dirty="0" smtClean="0"/>
              <a:t>	“AI is the science and engineering of making intelligent machines which can </a:t>
            </a:r>
            <a:r>
              <a:rPr lang="en-US" b="1" u="sng" dirty="0" smtClean="0"/>
              <a:t>perform tasks that require intelligence when performed by humans</a:t>
            </a:r>
            <a:r>
              <a:rPr lang="en-US" dirty="0" smtClean="0"/>
              <a:t> …”</a:t>
            </a:r>
          </a:p>
          <a:p>
            <a:pPr eaLnBrk="1" hangingPunct="1">
              <a:lnSpc>
                <a:spcPct val="90000"/>
              </a:lnSpc>
            </a:pPr>
            <a:endParaRPr lang="en-US" dirty="0" smtClean="0"/>
          </a:p>
          <a:p>
            <a:pPr eaLnBrk="1" hangingPunct="1">
              <a:lnSpc>
                <a:spcPct val="90000"/>
              </a:lnSpc>
            </a:pPr>
            <a:r>
              <a:rPr lang="en-US" sz="4400" b="1" dirty="0" smtClean="0">
                <a:solidFill>
                  <a:srgbClr val="FF0000"/>
                </a:solidFill>
              </a:rPr>
              <a:t>What tasks require AI?</a:t>
            </a:r>
          </a:p>
          <a:p>
            <a:pPr eaLnBrk="1" hangingPunct="1">
              <a:lnSpc>
                <a:spcPct val="90000"/>
              </a:lnSpc>
            </a:pPr>
            <a:endParaRPr lang="en-US" b="1" dirty="0" smtClean="0">
              <a:solidFill>
                <a:srgbClr val="FF0000"/>
              </a:solidFill>
            </a:endParaRPr>
          </a:p>
          <a:p>
            <a:pPr eaLnBrk="1" hangingPunct="1">
              <a:lnSpc>
                <a:spcPct val="90000"/>
              </a:lnSpc>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slide(fromLeft)">
                                      <p:cBhvr>
                                        <p:cTn id="7" dur="500"/>
                                        <p:tgtEl>
                                          <p:spTgt spid="30723">
                                            <p:txEl>
                                              <p:pRg st="0" end="0"/>
                                            </p:txEl>
                                          </p:spTgt>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animEffect transition="in" filter="slide(fromLeft)">
                                      <p:cBhvr>
                                        <p:cTn id="11" dur="500"/>
                                        <p:tgtEl>
                                          <p:spTgt spid="3072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30723">
                                            <p:txEl>
                                              <p:pRg st="3" end="3"/>
                                            </p:txEl>
                                          </p:spTgt>
                                        </p:tgtEl>
                                        <p:attrNameLst>
                                          <p:attrName>style.visibility</p:attrName>
                                        </p:attrNameLst>
                                      </p:cBhvr>
                                      <p:to>
                                        <p:strVal val="visible"/>
                                      </p:to>
                                    </p:set>
                                    <p:animEffect transition="in" filter="slide(fromLeft)">
                                      <p:cBhvr>
                                        <p:cTn id="16" dur="500"/>
                                        <p:tgtEl>
                                          <p:spTgt spid="30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0483" name="Slide Number Placeholder 5"/>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4F0B910-61FD-4C2C-B095-FC7B4263358B}" type="slidenum">
              <a:rPr lang="en-US">
                <a:latin typeface="Arial Black" pitchFamily="34" charset="0"/>
              </a:rPr>
              <a:pPr/>
              <a:t>25</a:t>
            </a:fld>
            <a:endParaRPr lang="en-US">
              <a:latin typeface="Arial Black" pitchFamily="34" charset="0"/>
            </a:endParaRPr>
          </a:p>
        </p:txBody>
      </p:sp>
      <p:sp>
        <p:nvSpPr>
          <p:cNvPr id="20484" name="Date Placeholder 6"/>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3275D7F-FB46-4273-9557-0B9C6367133E}" type="datetime1">
              <a:rPr lang="en-US"/>
              <a:pPr/>
              <a:t>2/17/2014</a:t>
            </a:fld>
            <a:endParaRPr lang="en-US"/>
          </a:p>
        </p:txBody>
      </p:sp>
      <p:sp>
        <p:nvSpPr>
          <p:cNvPr id="20485" name="Rectangle 2"/>
          <p:cNvSpPr>
            <a:spLocks noGrp="1" noChangeArrowheads="1"/>
          </p:cNvSpPr>
          <p:nvPr>
            <p:ph type="title"/>
          </p:nvPr>
        </p:nvSpPr>
        <p:spPr>
          <a:xfrm>
            <a:off x="457200" y="579438"/>
            <a:ext cx="8229600" cy="639762"/>
          </a:xfrm>
        </p:spPr>
        <p:txBody>
          <a:bodyPr/>
          <a:lstStyle/>
          <a:p>
            <a:pPr eaLnBrk="1" hangingPunct="1"/>
            <a:r>
              <a:rPr lang="en-US" sz="4000" b="1" smtClean="0"/>
              <a:t>AI Task Domain</a:t>
            </a:r>
          </a:p>
        </p:txBody>
      </p:sp>
      <p:graphicFrame>
        <p:nvGraphicFramePr>
          <p:cNvPr id="39971" name="Group 35"/>
          <p:cNvGraphicFramePr>
            <a:graphicFrameLocks noGrp="1"/>
          </p:cNvGraphicFramePr>
          <p:nvPr>
            <p:ph sz="half" idx="2"/>
          </p:nvPr>
        </p:nvGraphicFramePr>
        <p:xfrm>
          <a:off x="381000" y="1547813"/>
          <a:ext cx="8305800" cy="4785348"/>
        </p:xfrm>
        <a:graphic>
          <a:graphicData uri="http://schemas.openxmlformats.org/drawingml/2006/table">
            <a:tbl>
              <a:tblPr/>
              <a:tblGrid>
                <a:gridCol w="2768600"/>
                <a:gridCol w="2768600"/>
                <a:gridCol w="2768600"/>
              </a:tblGrid>
              <a:tr h="4784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Mundane Task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Perception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Vision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Speech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Heard</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Natural Language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Understanding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Generation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Translation </a:t>
                      </a:r>
                    </a:p>
                    <a:p>
                      <a:pPr marL="0" marR="0" lvl="0" indent="0" algn="l" defTabSz="914400" rtl="0" eaLnBrk="1" fontAlgn="base" latinLnBrk="0" hangingPunct="1">
                        <a:lnSpc>
                          <a:spcPct val="100000"/>
                        </a:lnSpc>
                        <a:spcBef>
                          <a:spcPct val="20000"/>
                        </a:spcBef>
                        <a:spcAft>
                          <a:spcPct val="0"/>
                        </a:spcAft>
                        <a:buClr>
                          <a:schemeClr val="bg2"/>
                        </a:buClr>
                        <a:buSzPct val="75000"/>
                        <a:buFontTx/>
                        <a:buNone/>
                        <a:tabLst/>
                      </a:pPr>
                      <a:r>
                        <a:rPr kumimoji="0" lang="en-US" sz="2000" b="0" i="0" u="none" strike="noStrike" cap="none" normalizeH="0" baseline="0" dirty="0" smtClean="0">
                          <a:ln>
                            <a:noFill/>
                          </a:ln>
                          <a:solidFill>
                            <a:schemeClr val="tx1"/>
                          </a:solidFill>
                          <a:effectLst/>
                          <a:latin typeface="Arial" charset="0"/>
                        </a:rPr>
                        <a:t>- Commonsense  </a:t>
                      </a:r>
                    </a:p>
                    <a:p>
                      <a:pPr marL="0" marR="0" lvl="0" indent="0" algn="l" defTabSz="914400" rtl="0" eaLnBrk="1" fontAlgn="base" latinLnBrk="0" hangingPunct="1">
                        <a:lnSpc>
                          <a:spcPct val="100000"/>
                        </a:lnSpc>
                        <a:spcBef>
                          <a:spcPct val="20000"/>
                        </a:spcBef>
                        <a:spcAft>
                          <a:spcPct val="0"/>
                        </a:spcAft>
                        <a:buClr>
                          <a:schemeClr val="bg2"/>
                        </a:buClr>
                        <a:buSzPct val="75000"/>
                        <a:buFontTx/>
                        <a:buNone/>
                        <a:tabLst/>
                      </a:pPr>
                      <a:r>
                        <a:rPr kumimoji="0" lang="en-US" sz="2000" b="0" i="0" u="none" strike="noStrike" cap="none" normalizeH="0" baseline="0" dirty="0" smtClean="0">
                          <a:ln>
                            <a:noFill/>
                          </a:ln>
                          <a:solidFill>
                            <a:schemeClr val="tx1"/>
                          </a:solidFill>
                          <a:effectLst/>
                          <a:latin typeface="Arial" charset="0"/>
                        </a:rPr>
                        <a:t>   reasoning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Robot Control</a:t>
                      </a:r>
                      <a:endParaRPr kumimoji="0" lang="en-US" sz="2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Arial"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Formal Task</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Games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Chess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Backgammon</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Checkers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a:t>
                      </a:r>
                      <a:r>
                        <a:rPr kumimoji="0" lang="en-US" sz="2000" b="0" i="0" u="none" strike="noStrike" cap="none" normalizeH="0" baseline="0" dirty="0" err="1" smtClean="0">
                          <a:ln>
                            <a:noFill/>
                          </a:ln>
                          <a:solidFill>
                            <a:schemeClr val="tx1"/>
                          </a:solidFill>
                          <a:effectLst/>
                          <a:latin typeface="Arial" charset="0"/>
                        </a:rPr>
                        <a:t>etc</a:t>
                      </a:r>
                      <a:endParaRPr kumimoji="0" lang="en-US" sz="2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Mathematics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Geometry</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Logic</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Integral Calculus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Proving Properties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of Program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Expert Task</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Engineering</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Design</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Fault Finding</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Manufacturing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Planning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Scientific Analysis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Medical Diagnosis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Financial Analysis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Arial"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9971"/>
                                        </p:tgtEl>
                                        <p:attrNameLst>
                                          <p:attrName>style.visibility</p:attrName>
                                        </p:attrNameLst>
                                      </p:cBhvr>
                                      <p:to>
                                        <p:strVal val="visible"/>
                                      </p:to>
                                    </p:set>
                                    <p:anim calcmode="lin" valueType="num">
                                      <p:cBhvr>
                                        <p:cTn id="7" dur="1000" fill="hold"/>
                                        <p:tgtEl>
                                          <p:spTgt spid="39971"/>
                                        </p:tgtEl>
                                        <p:attrNameLst>
                                          <p:attrName>ppt_w</p:attrName>
                                        </p:attrNameLst>
                                      </p:cBhvr>
                                      <p:tavLst>
                                        <p:tav tm="0">
                                          <p:val>
                                            <p:fltVal val="0"/>
                                          </p:val>
                                        </p:tav>
                                        <p:tav tm="100000">
                                          <p:val>
                                            <p:strVal val="#ppt_w"/>
                                          </p:val>
                                        </p:tav>
                                      </p:tavLst>
                                    </p:anim>
                                    <p:anim calcmode="lin" valueType="num">
                                      <p:cBhvr>
                                        <p:cTn id="8" dur="1000" fill="hold"/>
                                        <p:tgtEl>
                                          <p:spTgt spid="39971"/>
                                        </p:tgtEl>
                                        <p:attrNameLst>
                                          <p:attrName>ppt_h</p:attrName>
                                        </p:attrNameLst>
                                      </p:cBhvr>
                                      <p:tavLst>
                                        <p:tav tm="0">
                                          <p:val>
                                            <p:fltVal val="0"/>
                                          </p:val>
                                        </p:tav>
                                        <p:tav tm="100000">
                                          <p:val>
                                            <p:strVal val="#ppt_h"/>
                                          </p:val>
                                        </p:tav>
                                      </p:tavLst>
                                    </p:anim>
                                    <p:anim calcmode="lin" valueType="num">
                                      <p:cBhvr>
                                        <p:cTn id="9" dur="1000" fill="hold"/>
                                        <p:tgtEl>
                                          <p:spTgt spid="39971"/>
                                        </p:tgtEl>
                                        <p:attrNameLst>
                                          <p:attrName>style.rotation</p:attrName>
                                        </p:attrNameLst>
                                      </p:cBhvr>
                                      <p:tavLst>
                                        <p:tav tm="0">
                                          <p:val>
                                            <p:fltVal val="90"/>
                                          </p:val>
                                        </p:tav>
                                        <p:tav tm="100000">
                                          <p:val>
                                            <p:fltVal val="0"/>
                                          </p:val>
                                        </p:tav>
                                      </p:tavLst>
                                    </p:anim>
                                    <p:animEffect transition="in" filter="fade">
                                      <p:cBhvr>
                                        <p:cTn id="10" dur="1000"/>
                                        <p:tgtEl>
                                          <p:spTgt spid="39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1507"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0313F28-8537-4F45-9FAE-DD2FBF3F91B9}" type="slidenum">
              <a:rPr lang="en-US">
                <a:latin typeface="Arial Black" pitchFamily="34" charset="0"/>
              </a:rPr>
              <a:pPr/>
              <a:t>26</a:t>
            </a:fld>
            <a:endParaRPr lang="en-US">
              <a:latin typeface="Arial Black" pitchFamily="34" charset="0"/>
            </a:endParaRPr>
          </a:p>
        </p:txBody>
      </p:sp>
      <p:sp>
        <p:nvSpPr>
          <p:cNvPr id="21508"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E5A19BC-40BB-4F95-B664-4F775C2C686A}" type="datetime1">
              <a:rPr lang="en-US"/>
              <a:pPr/>
              <a:t>2/17/2014</a:t>
            </a:fld>
            <a:endParaRPr lang="en-US"/>
          </a:p>
        </p:txBody>
      </p:sp>
      <p:sp>
        <p:nvSpPr>
          <p:cNvPr id="21509" name="Rectangle 2"/>
          <p:cNvSpPr>
            <a:spLocks noGrp="1" noChangeArrowheads="1"/>
          </p:cNvSpPr>
          <p:nvPr>
            <p:ph type="title"/>
          </p:nvPr>
        </p:nvSpPr>
        <p:spPr>
          <a:xfrm>
            <a:off x="457200" y="457200"/>
            <a:ext cx="8229600" cy="766763"/>
          </a:xfrm>
        </p:spPr>
        <p:txBody>
          <a:bodyPr/>
          <a:lstStyle/>
          <a:p>
            <a:pPr eaLnBrk="1" hangingPunct="1"/>
            <a:r>
              <a:rPr lang="en-US" sz="4000" smtClean="0"/>
              <a:t>How to achieve AI?</a:t>
            </a:r>
          </a:p>
        </p:txBody>
      </p:sp>
      <p:sp>
        <p:nvSpPr>
          <p:cNvPr id="31747" name="Rectangle 3"/>
          <p:cNvSpPr>
            <a:spLocks noGrp="1" noChangeArrowheads="1"/>
          </p:cNvSpPr>
          <p:nvPr>
            <p:ph type="body" idx="1"/>
          </p:nvPr>
        </p:nvSpPr>
        <p:spPr>
          <a:xfrm>
            <a:off x="457200" y="1417638"/>
            <a:ext cx="8229600" cy="4525962"/>
          </a:xfrm>
        </p:spPr>
        <p:txBody>
          <a:bodyPr/>
          <a:lstStyle/>
          <a:p>
            <a:pPr algn="just" eaLnBrk="1" hangingPunct="1">
              <a:lnSpc>
                <a:spcPct val="90000"/>
              </a:lnSpc>
            </a:pPr>
            <a:r>
              <a:rPr lang="en-US" sz="2400" b="1" dirty="0" smtClean="0"/>
              <a:t>How is AI research done?</a:t>
            </a:r>
            <a:r>
              <a:rPr lang="en-US" sz="2400" dirty="0" smtClean="0"/>
              <a:t> </a:t>
            </a:r>
          </a:p>
          <a:p>
            <a:pPr algn="just" eaLnBrk="1" hangingPunct="1">
              <a:lnSpc>
                <a:spcPct val="90000"/>
              </a:lnSpc>
            </a:pPr>
            <a:endParaRPr lang="en-US" sz="2400" dirty="0" smtClean="0"/>
          </a:p>
          <a:p>
            <a:pPr algn="just" eaLnBrk="1" hangingPunct="1">
              <a:lnSpc>
                <a:spcPct val="90000"/>
              </a:lnSpc>
            </a:pPr>
            <a:r>
              <a:rPr lang="en-US" sz="2400" dirty="0" smtClean="0"/>
              <a:t>AI research has both </a:t>
            </a:r>
            <a:r>
              <a:rPr lang="en-US" b="1" u="sng" dirty="0" smtClean="0"/>
              <a:t>theoretical</a:t>
            </a:r>
            <a:r>
              <a:rPr lang="en-US" sz="2400" dirty="0" smtClean="0"/>
              <a:t> and </a:t>
            </a:r>
            <a:r>
              <a:rPr lang="en-US" b="1" u="sng" dirty="0" smtClean="0"/>
              <a:t>experimental</a:t>
            </a:r>
            <a:r>
              <a:rPr lang="en-US" dirty="0" smtClean="0"/>
              <a:t> </a:t>
            </a:r>
            <a:r>
              <a:rPr lang="en-US" sz="2400" dirty="0" smtClean="0"/>
              <a:t>sides. The experimental side has both basic and applied aspects. </a:t>
            </a:r>
          </a:p>
          <a:p>
            <a:pPr algn="just" eaLnBrk="1" hangingPunct="1">
              <a:lnSpc>
                <a:spcPct val="90000"/>
              </a:lnSpc>
            </a:pPr>
            <a:endParaRPr lang="en-US" sz="2400" dirty="0" smtClean="0"/>
          </a:p>
          <a:p>
            <a:pPr algn="just" eaLnBrk="1" hangingPunct="1">
              <a:lnSpc>
                <a:spcPct val="90000"/>
              </a:lnSpc>
            </a:pPr>
            <a:r>
              <a:rPr lang="en-US" sz="2400" dirty="0" smtClean="0"/>
              <a:t>There are </a:t>
            </a:r>
            <a:r>
              <a:rPr lang="en-US" sz="2800" b="1" dirty="0" smtClean="0"/>
              <a:t>two main lines </a:t>
            </a:r>
            <a:r>
              <a:rPr lang="en-US" sz="2400" dirty="0" smtClean="0"/>
              <a:t>of research:</a:t>
            </a:r>
          </a:p>
          <a:p>
            <a:pPr lvl="1" algn="just" eaLnBrk="1" hangingPunct="1">
              <a:lnSpc>
                <a:spcPct val="90000"/>
              </a:lnSpc>
            </a:pPr>
            <a:r>
              <a:rPr lang="en-US" sz="2000" dirty="0" smtClean="0"/>
              <a:t>One is </a:t>
            </a:r>
            <a:r>
              <a:rPr lang="en-US" sz="2000" b="1" u="sng" dirty="0" smtClean="0"/>
              <a:t>biological</a:t>
            </a:r>
            <a:r>
              <a:rPr lang="en-US" sz="2000" dirty="0" smtClean="0"/>
              <a:t>, based on the idea that since humans are intelligent, AI should study humans and imitate their psychology or physiology. </a:t>
            </a:r>
          </a:p>
          <a:p>
            <a:pPr lvl="1" algn="just" eaLnBrk="1" hangingPunct="1">
              <a:lnSpc>
                <a:spcPct val="90000"/>
              </a:lnSpc>
            </a:pPr>
            <a:r>
              <a:rPr lang="en-US" sz="2000" dirty="0" smtClean="0"/>
              <a:t>The other is </a:t>
            </a:r>
            <a:r>
              <a:rPr lang="en-US" sz="2000" b="1" u="sng" dirty="0" smtClean="0"/>
              <a:t>phenomenal</a:t>
            </a:r>
            <a:r>
              <a:rPr lang="en-US" sz="2000" dirty="0" smtClean="0"/>
              <a:t>, based on studying and formalizing common sense facts about the world and the problems that the world presents to the achievement of goals.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7">
                                            <p:txEl>
                                              <p:pRg st="2" end="2"/>
                                            </p:txEl>
                                          </p:spTgt>
                                        </p:tgtEl>
                                        <p:attrNameLst>
                                          <p:attrName>style.visibility</p:attrName>
                                        </p:attrNameLst>
                                      </p:cBhvr>
                                      <p:to>
                                        <p:strVal val="visible"/>
                                      </p:to>
                                    </p:set>
                                    <p:animEffect transition="in" filter="wipe(left)">
                                      <p:cBhvr>
                                        <p:cTn id="12" dur="500"/>
                                        <p:tgtEl>
                                          <p:spTgt spid="317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7">
                                            <p:txEl>
                                              <p:pRg st="4" end="4"/>
                                            </p:txEl>
                                          </p:spTgt>
                                        </p:tgtEl>
                                        <p:attrNameLst>
                                          <p:attrName>style.visibility</p:attrName>
                                        </p:attrNameLst>
                                      </p:cBhvr>
                                      <p:to>
                                        <p:strVal val="visible"/>
                                      </p:to>
                                    </p:set>
                                    <p:animEffect transition="in" filter="wipe(left)">
                                      <p:cBhvr>
                                        <p:cTn id="17" dur="500"/>
                                        <p:tgtEl>
                                          <p:spTgt spid="31747">
                                            <p:txEl>
                                              <p:pRg st="4" end="4"/>
                                            </p:txEl>
                                          </p:spTgt>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1747">
                                            <p:txEl>
                                              <p:pRg st="5" end="5"/>
                                            </p:txEl>
                                          </p:spTgt>
                                        </p:tgtEl>
                                        <p:attrNameLst>
                                          <p:attrName>style.visibility</p:attrName>
                                        </p:attrNameLst>
                                      </p:cBhvr>
                                      <p:to>
                                        <p:strVal val="visible"/>
                                      </p:to>
                                    </p:set>
                                    <p:animEffect transition="in" filter="wipe(left)">
                                      <p:cBhvr>
                                        <p:cTn id="21" dur="500"/>
                                        <p:tgtEl>
                                          <p:spTgt spid="31747">
                                            <p:txEl>
                                              <p:pRg st="5" end="5"/>
                                            </p:txEl>
                                          </p:spTgt>
                                        </p:tgtEl>
                                      </p:cBhvr>
                                    </p:animEffect>
                                  </p:childTnLst>
                                </p:cTn>
                              </p:par>
                            </p:childTnLst>
                          </p:cTn>
                        </p:par>
                        <p:par>
                          <p:cTn id="22" fill="hold" nodeType="afterGroup">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31747">
                                            <p:txEl>
                                              <p:pRg st="6" end="6"/>
                                            </p:txEl>
                                          </p:spTgt>
                                        </p:tgtEl>
                                        <p:attrNameLst>
                                          <p:attrName>style.visibility</p:attrName>
                                        </p:attrNameLst>
                                      </p:cBhvr>
                                      <p:to>
                                        <p:strVal val="visible"/>
                                      </p:to>
                                    </p:set>
                                    <p:animEffect transition="in" filter="wipe(left)">
                                      <p:cBhvr>
                                        <p:cTn id="25" dur="500"/>
                                        <p:tgtEl>
                                          <p:spTgt spid="317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3555"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05BDFE6-2BE2-484D-8CCD-15408FA628A6}" type="slidenum">
              <a:rPr lang="en-US">
                <a:latin typeface="Arial Black" pitchFamily="34" charset="0"/>
              </a:rPr>
              <a:pPr/>
              <a:t>27</a:t>
            </a:fld>
            <a:endParaRPr lang="en-US">
              <a:latin typeface="Arial Black" pitchFamily="34" charset="0"/>
            </a:endParaRPr>
          </a:p>
        </p:txBody>
      </p:sp>
      <p:sp>
        <p:nvSpPr>
          <p:cNvPr id="23556"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F7F8D28-61DD-48F5-999C-F358E5AE2440}" type="datetime1">
              <a:rPr lang="en-US"/>
              <a:pPr/>
              <a:t>2/17/2014</a:t>
            </a:fld>
            <a:endParaRPr lang="en-US"/>
          </a:p>
        </p:txBody>
      </p:sp>
      <p:sp>
        <p:nvSpPr>
          <p:cNvPr id="23557" name="Rectangle 2"/>
          <p:cNvSpPr>
            <a:spLocks noGrp="1" noChangeArrowheads="1"/>
          </p:cNvSpPr>
          <p:nvPr>
            <p:ph type="title"/>
          </p:nvPr>
        </p:nvSpPr>
        <p:spPr>
          <a:xfrm>
            <a:off x="457200" y="457200"/>
            <a:ext cx="8229600" cy="838200"/>
          </a:xfrm>
        </p:spPr>
        <p:txBody>
          <a:bodyPr/>
          <a:lstStyle/>
          <a:p>
            <a:pPr eaLnBrk="1" hangingPunct="1"/>
            <a:r>
              <a:rPr lang="en-US" smtClean="0"/>
              <a:t>History of AI: 1952- 1969</a:t>
            </a:r>
          </a:p>
        </p:txBody>
      </p:sp>
      <p:sp>
        <p:nvSpPr>
          <p:cNvPr id="91139" name="Rectangle 3"/>
          <p:cNvSpPr>
            <a:spLocks noGrp="1" noChangeArrowheads="1"/>
          </p:cNvSpPr>
          <p:nvPr>
            <p:ph type="body" idx="1"/>
          </p:nvPr>
        </p:nvSpPr>
        <p:spPr>
          <a:xfrm>
            <a:off x="457200" y="1295400"/>
            <a:ext cx="8077200" cy="3336925"/>
          </a:xfrm>
        </p:spPr>
        <p:txBody>
          <a:bodyPr/>
          <a:lstStyle/>
          <a:p>
            <a:pPr algn="just" eaLnBrk="1" hangingPunct="1"/>
            <a:r>
              <a:rPr lang="en-US" b="1" smtClean="0"/>
              <a:t>Great successes!</a:t>
            </a:r>
          </a:p>
          <a:p>
            <a:pPr lvl="1" algn="just" eaLnBrk="1" hangingPunct="1"/>
            <a:r>
              <a:rPr lang="en-US" smtClean="0"/>
              <a:t>Logic programs were replicating human logic in many cases</a:t>
            </a:r>
          </a:p>
          <a:p>
            <a:pPr lvl="2" algn="just" eaLnBrk="1" hangingPunct="1"/>
            <a:r>
              <a:rPr lang="en-US" smtClean="0"/>
              <a:t>Solving hard math problems</a:t>
            </a:r>
          </a:p>
          <a:p>
            <a:pPr lvl="2" algn="just" eaLnBrk="1" hangingPunct="1"/>
            <a:r>
              <a:rPr lang="en-US" smtClean="0"/>
              <a:t>game playing</a:t>
            </a:r>
          </a:p>
          <a:p>
            <a:pPr lvl="1" algn="just" eaLnBrk="1" hangingPunct="1"/>
            <a:r>
              <a:rPr lang="en-US" smtClean="0"/>
              <a:t>LISP was invented by McCarthy (1958)</a:t>
            </a:r>
          </a:p>
          <a:p>
            <a:pPr lvl="2" algn="just" eaLnBrk="1" hangingPunct="1"/>
            <a:r>
              <a:rPr lang="en-US" smtClean="0"/>
              <a:t>second oldest language in existence</a:t>
            </a:r>
          </a:p>
          <a:p>
            <a:pPr lvl="2" algn="just" eaLnBrk="1" hangingPunct="1"/>
            <a:r>
              <a:rPr lang="en-US" smtClean="0"/>
              <a:t>could accept new axioms at runtime</a:t>
            </a:r>
          </a:p>
          <a:p>
            <a:pPr lvl="1" algn="just" eaLnBrk="1" hangingPunct="1"/>
            <a:r>
              <a:rPr lang="en-US" smtClean="0"/>
              <a:t>McCarthy went to MIT and Marvin Minsky started lab at Stanford</a:t>
            </a:r>
          </a:p>
          <a:p>
            <a:pPr lvl="2" algn="just" eaLnBrk="1" hangingPunct="1"/>
            <a:r>
              <a:rPr lang="en-US" smtClean="0"/>
              <a:t>Both powerhouses in AI to this day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slide(fromLeft)">
                                      <p:cBhvr>
                                        <p:cTn id="7" dur="500"/>
                                        <p:tgtEl>
                                          <p:spTgt spid="91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slide(fromLeft)">
                                      <p:cBhvr>
                                        <p:cTn id="12" dur="500"/>
                                        <p:tgtEl>
                                          <p:spTgt spid="91139">
                                            <p:txEl>
                                              <p:pRg st="1" end="1"/>
                                            </p:tx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animEffect transition="in" filter="slide(fromLeft)">
                                      <p:cBhvr>
                                        <p:cTn id="15" dur="500"/>
                                        <p:tgtEl>
                                          <p:spTgt spid="91139">
                                            <p:txEl>
                                              <p:pRg st="2" end="2"/>
                                            </p:txEl>
                                          </p:spTgt>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91139">
                                            <p:txEl>
                                              <p:pRg st="3" end="3"/>
                                            </p:txEl>
                                          </p:spTgt>
                                        </p:tgtEl>
                                        <p:attrNameLst>
                                          <p:attrName>style.visibility</p:attrName>
                                        </p:attrNameLst>
                                      </p:cBhvr>
                                      <p:to>
                                        <p:strVal val="visible"/>
                                      </p:to>
                                    </p:set>
                                    <p:animEffect transition="in" filter="slide(fromLeft)">
                                      <p:cBhvr>
                                        <p:cTn id="18" dur="500"/>
                                        <p:tgtEl>
                                          <p:spTgt spid="91139">
                                            <p:txEl>
                                              <p:pRg st="3" end="3"/>
                                            </p:txEl>
                                          </p:spTgt>
                                        </p:tgtEl>
                                      </p:cBhvr>
                                    </p:animEffect>
                                  </p:childTnLst>
                                </p:cTn>
                              </p:par>
                            </p:childTnLst>
                          </p:cTn>
                        </p:par>
                        <p:par>
                          <p:cTn id="19" fill="hold" nodeType="afterGroup">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91139">
                                            <p:txEl>
                                              <p:pRg st="4" end="4"/>
                                            </p:txEl>
                                          </p:spTgt>
                                        </p:tgtEl>
                                        <p:attrNameLst>
                                          <p:attrName>style.visibility</p:attrName>
                                        </p:attrNameLst>
                                      </p:cBhvr>
                                      <p:to>
                                        <p:strVal val="visible"/>
                                      </p:to>
                                    </p:set>
                                    <p:animEffect transition="in" filter="slide(fromLeft)">
                                      <p:cBhvr>
                                        <p:cTn id="22" dur="500"/>
                                        <p:tgtEl>
                                          <p:spTgt spid="91139">
                                            <p:txEl>
                                              <p:pRg st="4" end="4"/>
                                            </p:txEl>
                                          </p:spTgt>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91139">
                                            <p:txEl>
                                              <p:pRg st="5" end="5"/>
                                            </p:txEl>
                                          </p:spTgt>
                                        </p:tgtEl>
                                        <p:attrNameLst>
                                          <p:attrName>style.visibility</p:attrName>
                                        </p:attrNameLst>
                                      </p:cBhvr>
                                      <p:to>
                                        <p:strVal val="visible"/>
                                      </p:to>
                                    </p:set>
                                    <p:animEffect transition="in" filter="slide(fromLeft)">
                                      <p:cBhvr>
                                        <p:cTn id="25" dur="500"/>
                                        <p:tgtEl>
                                          <p:spTgt spid="91139">
                                            <p:txEl>
                                              <p:pRg st="5" end="5"/>
                                            </p:txEl>
                                          </p:spTgt>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91139">
                                            <p:txEl>
                                              <p:pRg st="6" end="6"/>
                                            </p:txEl>
                                          </p:spTgt>
                                        </p:tgtEl>
                                        <p:attrNameLst>
                                          <p:attrName>style.visibility</p:attrName>
                                        </p:attrNameLst>
                                      </p:cBhvr>
                                      <p:to>
                                        <p:strVal val="visible"/>
                                      </p:to>
                                    </p:set>
                                    <p:animEffect transition="in" filter="slide(fromLeft)">
                                      <p:cBhvr>
                                        <p:cTn id="28" dur="500"/>
                                        <p:tgtEl>
                                          <p:spTgt spid="91139">
                                            <p:txEl>
                                              <p:pRg st="6" end="6"/>
                                            </p:txEl>
                                          </p:spTgt>
                                        </p:tgtEl>
                                      </p:cBhvr>
                                    </p:animEffect>
                                  </p:childTnLst>
                                </p:cTn>
                              </p:par>
                            </p:childTnLst>
                          </p:cTn>
                        </p:par>
                        <p:par>
                          <p:cTn id="29" fill="hold" nodeType="afterGroup">
                            <p:stCondLst>
                              <p:cond delay="1000"/>
                            </p:stCondLst>
                            <p:childTnLst>
                              <p:par>
                                <p:cTn id="30" presetID="12" presetClass="entr" presetSubtype="8" fill="hold" grpId="0" nodeType="afterEffect">
                                  <p:stCondLst>
                                    <p:cond delay="0"/>
                                  </p:stCondLst>
                                  <p:childTnLst>
                                    <p:set>
                                      <p:cBhvr>
                                        <p:cTn id="31" dur="1" fill="hold">
                                          <p:stCondLst>
                                            <p:cond delay="0"/>
                                          </p:stCondLst>
                                        </p:cTn>
                                        <p:tgtEl>
                                          <p:spTgt spid="91139">
                                            <p:txEl>
                                              <p:pRg st="7" end="7"/>
                                            </p:txEl>
                                          </p:spTgt>
                                        </p:tgtEl>
                                        <p:attrNameLst>
                                          <p:attrName>style.visibility</p:attrName>
                                        </p:attrNameLst>
                                      </p:cBhvr>
                                      <p:to>
                                        <p:strVal val="visible"/>
                                      </p:to>
                                    </p:set>
                                    <p:animEffect transition="in" filter="slide(fromLeft)">
                                      <p:cBhvr>
                                        <p:cTn id="32" dur="500"/>
                                        <p:tgtEl>
                                          <p:spTgt spid="91139">
                                            <p:txEl>
                                              <p:pRg st="7" end="7"/>
                                            </p:txEl>
                                          </p:spTgt>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91139">
                                            <p:txEl>
                                              <p:pRg st="8" end="8"/>
                                            </p:txEl>
                                          </p:spTgt>
                                        </p:tgtEl>
                                        <p:attrNameLst>
                                          <p:attrName>style.visibility</p:attrName>
                                        </p:attrNameLst>
                                      </p:cBhvr>
                                      <p:to>
                                        <p:strVal val="visible"/>
                                      </p:to>
                                    </p:set>
                                    <p:animEffect transition="in" filter="slide(fromLeft)">
                                      <p:cBhvr>
                                        <p:cTn id="35" dur="500"/>
                                        <p:tgtEl>
                                          <p:spTgt spid="911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457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249A87-C5E1-441B-9786-D3843B577016}" type="slidenum">
              <a:rPr lang="en-US">
                <a:latin typeface="Arial Black" pitchFamily="34" charset="0"/>
              </a:rPr>
              <a:pPr/>
              <a:t>28</a:t>
            </a:fld>
            <a:endParaRPr lang="en-US">
              <a:latin typeface="Arial Black" pitchFamily="34" charset="0"/>
            </a:endParaRPr>
          </a:p>
        </p:txBody>
      </p:sp>
      <p:sp>
        <p:nvSpPr>
          <p:cNvPr id="2458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8B975C4-1D62-48F1-B8CE-F2FBBF28F637}" type="datetime1">
              <a:rPr lang="en-US"/>
              <a:pPr/>
              <a:t>2/17/2014</a:t>
            </a:fld>
            <a:endParaRPr lang="en-US"/>
          </a:p>
        </p:txBody>
      </p:sp>
      <p:sp>
        <p:nvSpPr>
          <p:cNvPr id="24581" name="Rectangle 2"/>
          <p:cNvSpPr>
            <a:spLocks noGrp="1" noChangeArrowheads="1"/>
          </p:cNvSpPr>
          <p:nvPr>
            <p:ph type="title"/>
          </p:nvPr>
        </p:nvSpPr>
        <p:spPr>
          <a:xfrm>
            <a:off x="457200" y="457200"/>
            <a:ext cx="8229600" cy="914400"/>
          </a:xfrm>
        </p:spPr>
        <p:txBody>
          <a:bodyPr/>
          <a:lstStyle/>
          <a:p>
            <a:pPr eaLnBrk="1" hangingPunct="1"/>
            <a:r>
              <a:rPr lang="en-US" smtClean="0"/>
              <a:t>History of AI: 1966 - 1973</a:t>
            </a:r>
          </a:p>
        </p:txBody>
      </p:sp>
      <p:sp>
        <p:nvSpPr>
          <p:cNvPr id="92163" name="Rectangle 3"/>
          <p:cNvSpPr>
            <a:spLocks noGrp="1" noChangeArrowheads="1"/>
          </p:cNvSpPr>
          <p:nvPr>
            <p:ph type="body" idx="1"/>
          </p:nvPr>
        </p:nvSpPr>
        <p:spPr>
          <a:xfrm>
            <a:off x="381000" y="1443038"/>
            <a:ext cx="8305800" cy="4500562"/>
          </a:xfrm>
        </p:spPr>
        <p:txBody>
          <a:bodyPr/>
          <a:lstStyle/>
          <a:p>
            <a:pPr algn="just" eaLnBrk="1" hangingPunct="1"/>
            <a:r>
              <a:rPr lang="en-US" b="1" smtClean="0"/>
              <a:t>A dose of reality – Overhyped</a:t>
            </a:r>
          </a:p>
          <a:p>
            <a:pPr lvl="1" algn="just" eaLnBrk="1" hangingPunct="1"/>
            <a:r>
              <a:rPr lang="en-US" smtClean="0"/>
              <a:t>Systems fail to play chess and translate Russian</a:t>
            </a:r>
          </a:p>
          <a:p>
            <a:pPr lvl="2" algn="just" eaLnBrk="1" hangingPunct="1"/>
            <a:r>
              <a:rPr lang="en-US" smtClean="0"/>
              <a:t>Computers were ignorant to context of their logic</a:t>
            </a:r>
          </a:p>
          <a:p>
            <a:pPr lvl="2" algn="just" eaLnBrk="1" hangingPunct="1"/>
            <a:r>
              <a:rPr lang="en-US" smtClean="0"/>
              <a:t>Problems were intractable</a:t>
            </a:r>
          </a:p>
          <a:p>
            <a:pPr lvl="3" algn="just" eaLnBrk="1" hangingPunct="1"/>
            <a:r>
              <a:rPr lang="en-US" smtClean="0"/>
              <a:t>algorithms that work in principle may not work in practice</a:t>
            </a:r>
          </a:p>
          <a:p>
            <a:pPr lvl="3" algn="just" eaLnBrk="1" hangingPunct="1"/>
            <a:r>
              <a:rPr lang="en-US" smtClean="0"/>
              <a:t>Combinatorial Explosion / Curse of Dimensionality</a:t>
            </a:r>
          </a:p>
          <a:p>
            <a:pPr lvl="1" algn="just" eaLnBrk="1" hangingPunct="1"/>
            <a:r>
              <a:rPr lang="en-US" smtClean="0"/>
              <a:t>Fatal flaw in neural networks was exposed by Marvin Minsky and Seymour Papert</a:t>
            </a:r>
            <a:r>
              <a:rPr lang="en-US" sz="2500" smtClean="0"/>
              <a:t> </a:t>
            </a:r>
            <a:endParaRPr lang="en-US" smtClean="0"/>
          </a:p>
          <a:p>
            <a:pPr lvl="2" algn="just" eaLnBrk="1" hangingPunct="1"/>
            <a:r>
              <a:rPr lang="en-US" smtClean="0"/>
              <a:t>Though flaw was first resolved in 1969, neural networks did not return to vogue until late 1980s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 calcmode="lin" valueType="num">
                                      <p:cBhvr>
                                        <p:cTn id="7" dur="500" fill="hold"/>
                                        <p:tgtEl>
                                          <p:spTgt spid="92163">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2163">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2163">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21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92163">
                                            <p:txEl>
                                              <p:pRg st="1" end="1"/>
                                            </p:txEl>
                                          </p:spTgt>
                                        </p:tgtEl>
                                        <p:attrNameLst>
                                          <p:attrName>style.visibility</p:attrName>
                                        </p:attrNameLst>
                                      </p:cBhvr>
                                      <p:to>
                                        <p:strVal val="visible"/>
                                      </p:to>
                                    </p:set>
                                    <p:anim calcmode="lin" valueType="num">
                                      <p:cBhvr>
                                        <p:cTn id="15" dur="500" fill="hold"/>
                                        <p:tgtEl>
                                          <p:spTgt spid="92163">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92163">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92163">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92163">
                                            <p:txEl>
                                              <p:pRg st="1" end="1"/>
                                            </p:txEl>
                                          </p:spTgt>
                                        </p:tgtEl>
                                        <p:attrNameLst>
                                          <p:attrName>ppt_y</p:attrName>
                                        </p:attrNameLst>
                                      </p:cBhvr>
                                      <p:tavLst>
                                        <p:tav tm="0">
                                          <p:val>
                                            <p:strVal val="#ppt_y"/>
                                          </p:val>
                                        </p:tav>
                                        <p:tav tm="100000">
                                          <p:val>
                                            <p:strVal val="#ppt_y"/>
                                          </p:val>
                                        </p:tav>
                                      </p:tavLst>
                                    </p:anim>
                                  </p:childTnLst>
                                </p:cTn>
                              </p:par>
                              <p:par>
                                <p:cTn id="19" presetID="39" presetClass="entr" presetSubtype="0" accel="100000" fill="hold" grpId="0" nodeType="withEffect">
                                  <p:stCondLst>
                                    <p:cond delay="0"/>
                                  </p:stCondLst>
                                  <p:childTnLst>
                                    <p:set>
                                      <p:cBhvr>
                                        <p:cTn id="20" dur="1" fill="hold">
                                          <p:stCondLst>
                                            <p:cond delay="0"/>
                                          </p:stCondLst>
                                        </p:cTn>
                                        <p:tgtEl>
                                          <p:spTgt spid="92163">
                                            <p:txEl>
                                              <p:pRg st="2" end="2"/>
                                            </p:txEl>
                                          </p:spTgt>
                                        </p:tgtEl>
                                        <p:attrNameLst>
                                          <p:attrName>style.visibility</p:attrName>
                                        </p:attrNameLst>
                                      </p:cBhvr>
                                      <p:to>
                                        <p:strVal val="visible"/>
                                      </p:to>
                                    </p:set>
                                    <p:anim calcmode="lin" valueType="num">
                                      <p:cBhvr>
                                        <p:cTn id="21" dur="500" fill="hold"/>
                                        <p:tgtEl>
                                          <p:spTgt spid="92163">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92163">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92163">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92163">
                                            <p:txEl>
                                              <p:pRg st="2" end="2"/>
                                            </p:txEl>
                                          </p:spTgt>
                                        </p:tgtEl>
                                        <p:attrNameLst>
                                          <p:attrName>ppt_y</p:attrName>
                                        </p:attrNameLst>
                                      </p:cBhvr>
                                      <p:tavLst>
                                        <p:tav tm="0">
                                          <p:val>
                                            <p:strVal val="#ppt_y"/>
                                          </p:val>
                                        </p:tav>
                                        <p:tav tm="100000">
                                          <p:val>
                                            <p:strVal val="#ppt_y"/>
                                          </p:val>
                                        </p:tav>
                                      </p:tavLst>
                                    </p:anim>
                                  </p:childTnLst>
                                </p:cTn>
                              </p:par>
                              <p:par>
                                <p:cTn id="25" presetID="39" presetClass="entr" presetSubtype="0" accel="100000" fill="hold" grpId="0" nodeType="withEffect">
                                  <p:stCondLst>
                                    <p:cond delay="0"/>
                                  </p:stCondLst>
                                  <p:childTnLst>
                                    <p:set>
                                      <p:cBhvr>
                                        <p:cTn id="26" dur="1" fill="hold">
                                          <p:stCondLst>
                                            <p:cond delay="0"/>
                                          </p:stCondLst>
                                        </p:cTn>
                                        <p:tgtEl>
                                          <p:spTgt spid="92163">
                                            <p:txEl>
                                              <p:pRg st="3" end="3"/>
                                            </p:txEl>
                                          </p:spTgt>
                                        </p:tgtEl>
                                        <p:attrNameLst>
                                          <p:attrName>style.visibility</p:attrName>
                                        </p:attrNameLst>
                                      </p:cBhvr>
                                      <p:to>
                                        <p:strVal val="visible"/>
                                      </p:to>
                                    </p:set>
                                    <p:anim calcmode="lin" valueType="num">
                                      <p:cBhvr>
                                        <p:cTn id="27" dur="500" fill="hold"/>
                                        <p:tgtEl>
                                          <p:spTgt spid="92163">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92163">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92163">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92163">
                                            <p:txEl>
                                              <p:pRg st="3" end="3"/>
                                            </p:txEl>
                                          </p:spTgt>
                                        </p:tgtEl>
                                        <p:attrNameLst>
                                          <p:attrName>ppt_y</p:attrName>
                                        </p:attrNameLst>
                                      </p:cBhvr>
                                      <p:tavLst>
                                        <p:tav tm="0">
                                          <p:val>
                                            <p:strVal val="#ppt_y"/>
                                          </p:val>
                                        </p:tav>
                                        <p:tav tm="100000">
                                          <p:val>
                                            <p:strVal val="#ppt_y"/>
                                          </p:val>
                                        </p:tav>
                                      </p:tavLst>
                                    </p:anim>
                                  </p:childTnLst>
                                </p:cTn>
                              </p:par>
                              <p:par>
                                <p:cTn id="31" presetID="39" presetClass="entr" presetSubtype="0" accel="100000" fill="hold" grpId="0" nodeType="withEffect">
                                  <p:stCondLst>
                                    <p:cond delay="0"/>
                                  </p:stCondLst>
                                  <p:childTnLst>
                                    <p:set>
                                      <p:cBhvr>
                                        <p:cTn id="32" dur="1" fill="hold">
                                          <p:stCondLst>
                                            <p:cond delay="0"/>
                                          </p:stCondLst>
                                        </p:cTn>
                                        <p:tgtEl>
                                          <p:spTgt spid="92163">
                                            <p:txEl>
                                              <p:pRg st="4" end="4"/>
                                            </p:txEl>
                                          </p:spTgt>
                                        </p:tgtEl>
                                        <p:attrNameLst>
                                          <p:attrName>style.visibility</p:attrName>
                                        </p:attrNameLst>
                                      </p:cBhvr>
                                      <p:to>
                                        <p:strVal val="visible"/>
                                      </p:to>
                                    </p:set>
                                    <p:anim calcmode="lin" valueType="num">
                                      <p:cBhvr>
                                        <p:cTn id="33" dur="500" fill="hold"/>
                                        <p:tgtEl>
                                          <p:spTgt spid="92163">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92163">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92163">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92163">
                                            <p:txEl>
                                              <p:pRg st="4" end="4"/>
                                            </p:txEl>
                                          </p:spTgt>
                                        </p:tgtEl>
                                        <p:attrNameLst>
                                          <p:attrName>ppt_y</p:attrName>
                                        </p:attrNameLst>
                                      </p:cBhvr>
                                      <p:tavLst>
                                        <p:tav tm="0">
                                          <p:val>
                                            <p:strVal val="#ppt_y"/>
                                          </p:val>
                                        </p:tav>
                                        <p:tav tm="100000">
                                          <p:val>
                                            <p:strVal val="#ppt_y"/>
                                          </p:val>
                                        </p:tav>
                                      </p:tavLst>
                                    </p:anim>
                                  </p:childTnLst>
                                </p:cTn>
                              </p:par>
                              <p:par>
                                <p:cTn id="37" presetID="39" presetClass="entr" presetSubtype="0" accel="100000" fill="hold" grpId="0" nodeType="withEffect">
                                  <p:stCondLst>
                                    <p:cond delay="0"/>
                                  </p:stCondLst>
                                  <p:childTnLst>
                                    <p:set>
                                      <p:cBhvr>
                                        <p:cTn id="38" dur="1" fill="hold">
                                          <p:stCondLst>
                                            <p:cond delay="0"/>
                                          </p:stCondLst>
                                        </p:cTn>
                                        <p:tgtEl>
                                          <p:spTgt spid="92163">
                                            <p:txEl>
                                              <p:pRg st="5" end="5"/>
                                            </p:txEl>
                                          </p:spTgt>
                                        </p:tgtEl>
                                        <p:attrNameLst>
                                          <p:attrName>style.visibility</p:attrName>
                                        </p:attrNameLst>
                                      </p:cBhvr>
                                      <p:to>
                                        <p:strVal val="visible"/>
                                      </p:to>
                                    </p:set>
                                    <p:anim calcmode="lin" valueType="num">
                                      <p:cBhvr>
                                        <p:cTn id="39" dur="500" fill="hold"/>
                                        <p:tgtEl>
                                          <p:spTgt spid="92163">
                                            <p:txEl>
                                              <p:pRg st="5" end="5"/>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0" dur="500" fill="hold"/>
                                        <p:tgtEl>
                                          <p:spTgt spid="92163">
                                            <p:txEl>
                                              <p:pRg st="5" end="5"/>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1" dur="500" fill="hold"/>
                                        <p:tgtEl>
                                          <p:spTgt spid="92163">
                                            <p:txEl>
                                              <p:pRg st="5" end="5"/>
                                            </p:txEl>
                                          </p:spTgt>
                                        </p:tgtEl>
                                        <p:attrNameLst>
                                          <p:attrName>ppt_x</p:attrName>
                                        </p:attrNameLst>
                                      </p:cBhvr>
                                      <p:tavLst>
                                        <p:tav tm="0">
                                          <p:val>
                                            <p:strVal val="#ppt_x-.3"/>
                                          </p:val>
                                        </p:tav>
                                        <p:tav tm="50000">
                                          <p:val>
                                            <p:strVal val="#ppt_x"/>
                                          </p:val>
                                        </p:tav>
                                        <p:tav tm="100000">
                                          <p:val>
                                            <p:strVal val="#ppt_x"/>
                                          </p:val>
                                        </p:tav>
                                      </p:tavLst>
                                    </p:anim>
                                    <p:anim calcmode="lin" valueType="num">
                                      <p:cBhvr>
                                        <p:cTn id="42" dur="500" fill="hold"/>
                                        <p:tgtEl>
                                          <p:spTgt spid="92163">
                                            <p:txEl>
                                              <p:pRg st="5" end="5"/>
                                            </p:txEl>
                                          </p:spTgt>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39" presetClass="entr" presetSubtype="0" accel="100000" fill="hold" grpId="0" nodeType="afterEffect">
                                  <p:stCondLst>
                                    <p:cond delay="0"/>
                                  </p:stCondLst>
                                  <p:childTnLst>
                                    <p:set>
                                      <p:cBhvr>
                                        <p:cTn id="45" dur="1" fill="hold">
                                          <p:stCondLst>
                                            <p:cond delay="0"/>
                                          </p:stCondLst>
                                        </p:cTn>
                                        <p:tgtEl>
                                          <p:spTgt spid="92163">
                                            <p:txEl>
                                              <p:pRg st="6" end="6"/>
                                            </p:txEl>
                                          </p:spTgt>
                                        </p:tgtEl>
                                        <p:attrNameLst>
                                          <p:attrName>style.visibility</p:attrName>
                                        </p:attrNameLst>
                                      </p:cBhvr>
                                      <p:to>
                                        <p:strVal val="visible"/>
                                      </p:to>
                                    </p:set>
                                    <p:anim calcmode="lin" valueType="num">
                                      <p:cBhvr>
                                        <p:cTn id="46" dur="500" fill="hold"/>
                                        <p:tgtEl>
                                          <p:spTgt spid="92163">
                                            <p:txEl>
                                              <p:pRg st="6" end="6"/>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7" dur="500" fill="hold"/>
                                        <p:tgtEl>
                                          <p:spTgt spid="92163">
                                            <p:txEl>
                                              <p:pRg st="6" end="6"/>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8" dur="500" fill="hold"/>
                                        <p:tgtEl>
                                          <p:spTgt spid="92163">
                                            <p:txEl>
                                              <p:pRg st="6" end="6"/>
                                            </p:txEl>
                                          </p:spTgt>
                                        </p:tgtEl>
                                        <p:attrNameLst>
                                          <p:attrName>ppt_x</p:attrName>
                                        </p:attrNameLst>
                                      </p:cBhvr>
                                      <p:tavLst>
                                        <p:tav tm="0">
                                          <p:val>
                                            <p:strVal val="#ppt_x-.3"/>
                                          </p:val>
                                        </p:tav>
                                        <p:tav tm="50000">
                                          <p:val>
                                            <p:strVal val="#ppt_x"/>
                                          </p:val>
                                        </p:tav>
                                        <p:tav tm="100000">
                                          <p:val>
                                            <p:strVal val="#ppt_x"/>
                                          </p:val>
                                        </p:tav>
                                      </p:tavLst>
                                    </p:anim>
                                    <p:anim calcmode="lin" valueType="num">
                                      <p:cBhvr>
                                        <p:cTn id="49" dur="500" fill="hold"/>
                                        <p:tgtEl>
                                          <p:spTgt spid="92163">
                                            <p:txEl>
                                              <p:pRg st="6" end="6"/>
                                            </p:txEl>
                                          </p:spTgt>
                                        </p:tgtEl>
                                        <p:attrNameLst>
                                          <p:attrName>ppt_y</p:attrName>
                                        </p:attrNameLst>
                                      </p:cBhvr>
                                      <p:tavLst>
                                        <p:tav tm="0">
                                          <p:val>
                                            <p:strVal val="#ppt_y"/>
                                          </p:val>
                                        </p:tav>
                                        <p:tav tm="100000">
                                          <p:val>
                                            <p:strVal val="#ppt_y"/>
                                          </p:val>
                                        </p:tav>
                                      </p:tavLst>
                                    </p:anim>
                                  </p:childTnLst>
                                </p:cTn>
                              </p:par>
                              <p:par>
                                <p:cTn id="50" presetID="39" presetClass="entr" presetSubtype="0" accel="100000" fill="hold" grpId="0" nodeType="withEffect">
                                  <p:stCondLst>
                                    <p:cond delay="0"/>
                                  </p:stCondLst>
                                  <p:childTnLst>
                                    <p:set>
                                      <p:cBhvr>
                                        <p:cTn id="51" dur="1" fill="hold">
                                          <p:stCondLst>
                                            <p:cond delay="0"/>
                                          </p:stCondLst>
                                        </p:cTn>
                                        <p:tgtEl>
                                          <p:spTgt spid="92163">
                                            <p:txEl>
                                              <p:pRg st="7" end="7"/>
                                            </p:txEl>
                                          </p:spTgt>
                                        </p:tgtEl>
                                        <p:attrNameLst>
                                          <p:attrName>style.visibility</p:attrName>
                                        </p:attrNameLst>
                                      </p:cBhvr>
                                      <p:to>
                                        <p:strVal val="visible"/>
                                      </p:to>
                                    </p:set>
                                    <p:anim calcmode="lin" valueType="num">
                                      <p:cBhvr>
                                        <p:cTn id="52" dur="500" fill="hold"/>
                                        <p:tgtEl>
                                          <p:spTgt spid="92163">
                                            <p:txEl>
                                              <p:pRg st="7" end="7"/>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53" dur="500" fill="hold"/>
                                        <p:tgtEl>
                                          <p:spTgt spid="92163">
                                            <p:txEl>
                                              <p:pRg st="7" end="7"/>
                                            </p:txEl>
                                          </p:spTgt>
                                        </p:tgtEl>
                                        <p:attrNameLst>
                                          <p:attrName>ppt_w</p:attrName>
                                        </p:attrNameLst>
                                      </p:cBhvr>
                                      <p:tavLst>
                                        <p:tav tm="0">
                                          <p:val>
                                            <p:strVal val="#ppt_w+.3"/>
                                          </p:val>
                                        </p:tav>
                                        <p:tav tm="50000">
                                          <p:val>
                                            <p:strVal val="#ppt_w+.3"/>
                                          </p:val>
                                        </p:tav>
                                        <p:tav tm="100000">
                                          <p:val>
                                            <p:strVal val="#ppt_w"/>
                                          </p:val>
                                        </p:tav>
                                      </p:tavLst>
                                    </p:anim>
                                    <p:anim calcmode="lin" valueType="num">
                                      <p:cBhvr>
                                        <p:cTn id="54" dur="500" fill="hold"/>
                                        <p:tgtEl>
                                          <p:spTgt spid="92163">
                                            <p:txEl>
                                              <p:pRg st="7" end="7"/>
                                            </p:txEl>
                                          </p:spTgt>
                                        </p:tgtEl>
                                        <p:attrNameLst>
                                          <p:attrName>ppt_x</p:attrName>
                                        </p:attrNameLst>
                                      </p:cBhvr>
                                      <p:tavLst>
                                        <p:tav tm="0">
                                          <p:val>
                                            <p:strVal val="#ppt_x-.3"/>
                                          </p:val>
                                        </p:tav>
                                        <p:tav tm="50000">
                                          <p:val>
                                            <p:strVal val="#ppt_x"/>
                                          </p:val>
                                        </p:tav>
                                        <p:tav tm="100000">
                                          <p:val>
                                            <p:strVal val="#ppt_x"/>
                                          </p:val>
                                        </p:tav>
                                      </p:tavLst>
                                    </p:anim>
                                    <p:anim calcmode="lin" valueType="num">
                                      <p:cBhvr>
                                        <p:cTn id="55" dur="500" fill="hold"/>
                                        <p:tgtEl>
                                          <p:spTgt spid="9216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5603"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11DB577-2E5D-4540-8BD3-93FEF2607AE4}" type="slidenum">
              <a:rPr lang="en-US">
                <a:latin typeface="Arial Black" pitchFamily="34" charset="0"/>
              </a:rPr>
              <a:pPr/>
              <a:t>29</a:t>
            </a:fld>
            <a:endParaRPr lang="en-US">
              <a:latin typeface="Arial Black" pitchFamily="34" charset="0"/>
            </a:endParaRPr>
          </a:p>
        </p:txBody>
      </p:sp>
      <p:sp>
        <p:nvSpPr>
          <p:cNvPr id="25604"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D93CAA5-C2E3-47C4-83A8-6ABFF11B8838}" type="datetime1">
              <a:rPr lang="en-US"/>
              <a:pPr/>
              <a:t>2/17/2014</a:t>
            </a:fld>
            <a:endParaRPr lang="en-US"/>
          </a:p>
        </p:txBody>
      </p:sp>
      <p:sp>
        <p:nvSpPr>
          <p:cNvPr id="25605" name="Rectangle 2"/>
          <p:cNvSpPr>
            <a:spLocks noGrp="1" noChangeArrowheads="1"/>
          </p:cNvSpPr>
          <p:nvPr>
            <p:ph type="title"/>
          </p:nvPr>
        </p:nvSpPr>
        <p:spPr>
          <a:xfrm>
            <a:off x="457200" y="457200"/>
            <a:ext cx="8229600" cy="838200"/>
          </a:xfrm>
        </p:spPr>
        <p:txBody>
          <a:bodyPr/>
          <a:lstStyle/>
          <a:p>
            <a:pPr eaLnBrk="1" hangingPunct="1"/>
            <a:r>
              <a:rPr lang="en-US" smtClean="0"/>
              <a:t>History of AI: 1969 - 1979</a:t>
            </a:r>
          </a:p>
        </p:txBody>
      </p:sp>
      <p:sp>
        <p:nvSpPr>
          <p:cNvPr id="93187" name="Rectangle 3"/>
          <p:cNvSpPr>
            <a:spLocks noGrp="1" noChangeArrowheads="1"/>
          </p:cNvSpPr>
          <p:nvPr>
            <p:ph type="body" idx="1"/>
          </p:nvPr>
        </p:nvSpPr>
        <p:spPr>
          <a:xfrm>
            <a:off x="304800" y="1308100"/>
            <a:ext cx="8305800" cy="4711700"/>
          </a:xfrm>
        </p:spPr>
        <p:txBody>
          <a:bodyPr/>
          <a:lstStyle/>
          <a:p>
            <a:pPr algn="just" eaLnBrk="1" hangingPunct="1"/>
            <a:r>
              <a:rPr lang="en-US" b="1" smtClean="0"/>
              <a:t>Knowledge-based Systems</a:t>
            </a:r>
          </a:p>
          <a:p>
            <a:pPr lvl="1" algn="just" eaLnBrk="1" hangingPunct="1"/>
            <a:r>
              <a:rPr lang="en-US" smtClean="0"/>
              <a:t>Previous systems KO because general logical algorithms could not be applied to realistic problems</a:t>
            </a:r>
          </a:p>
          <a:p>
            <a:pPr lvl="1" algn="just" eaLnBrk="1" hangingPunct="1"/>
            <a:r>
              <a:rPr lang="en-US" smtClean="0"/>
              <a:t>Answer: accumulate specific logical algorithms</a:t>
            </a:r>
          </a:p>
          <a:p>
            <a:pPr lvl="2" algn="just" eaLnBrk="1" hangingPunct="1"/>
            <a:r>
              <a:rPr lang="en-US" smtClean="0"/>
              <a:t>DENDRAL – infer chemical structure</a:t>
            </a:r>
          </a:p>
          <a:p>
            <a:pPr lvl="2" algn="just" eaLnBrk="1" hangingPunct="1"/>
            <a:r>
              <a:rPr lang="en-US" smtClean="0"/>
              <a:t>knowledge of scientists boiled down to cookbook logic</a:t>
            </a:r>
          </a:p>
          <a:p>
            <a:pPr lvl="2" algn="just" eaLnBrk="1" hangingPunct="1"/>
            <a:r>
              <a:rPr lang="en-US" smtClean="0"/>
              <a:t>large number of special purpose rules worked well</a:t>
            </a:r>
          </a:p>
          <a:p>
            <a:pPr lvl="1" algn="just" eaLnBrk="1" hangingPunct="1"/>
            <a:r>
              <a:rPr lang="en-US" smtClean="0"/>
              <a:t>Researchers work on ways to accumulate and store facts for </a:t>
            </a:r>
            <a:r>
              <a:rPr lang="en-US" smtClean="0">
                <a:solidFill>
                  <a:schemeClr val="tx2"/>
                </a:solidFill>
              </a:rPr>
              <a:t>expert systems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left)">
                                      <p:cBhvr>
                                        <p:cTn id="7" dur="500"/>
                                        <p:tgtEl>
                                          <p:spTgt spid="93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wipe(left)">
                                      <p:cBhvr>
                                        <p:cTn id="12" dur="500"/>
                                        <p:tgtEl>
                                          <p:spTgt spid="93187">
                                            <p:txEl>
                                              <p:pRg st="1" end="1"/>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3187">
                                            <p:txEl>
                                              <p:pRg st="2" end="2"/>
                                            </p:txEl>
                                          </p:spTgt>
                                        </p:tgtEl>
                                        <p:attrNameLst>
                                          <p:attrName>style.visibility</p:attrName>
                                        </p:attrNameLst>
                                      </p:cBhvr>
                                      <p:to>
                                        <p:strVal val="visible"/>
                                      </p:to>
                                    </p:set>
                                    <p:animEffect transition="in" filter="wipe(left)">
                                      <p:cBhvr>
                                        <p:cTn id="16" dur="500"/>
                                        <p:tgtEl>
                                          <p:spTgt spid="93187">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3187">
                                            <p:txEl>
                                              <p:pRg st="3" end="3"/>
                                            </p:txEl>
                                          </p:spTgt>
                                        </p:tgtEl>
                                        <p:attrNameLst>
                                          <p:attrName>style.visibility</p:attrName>
                                        </p:attrNameLst>
                                      </p:cBhvr>
                                      <p:to>
                                        <p:strVal val="visible"/>
                                      </p:to>
                                    </p:set>
                                    <p:animEffect transition="in" filter="wipe(left)">
                                      <p:cBhvr>
                                        <p:cTn id="19" dur="500"/>
                                        <p:tgtEl>
                                          <p:spTgt spid="93187">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3187">
                                            <p:txEl>
                                              <p:pRg st="4" end="4"/>
                                            </p:txEl>
                                          </p:spTgt>
                                        </p:tgtEl>
                                        <p:attrNameLst>
                                          <p:attrName>style.visibility</p:attrName>
                                        </p:attrNameLst>
                                      </p:cBhvr>
                                      <p:to>
                                        <p:strVal val="visible"/>
                                      </p:to>
                                    </p:set>
                                    <p:animEffect transition="in" filter="wipe(left)">
                                      <p:cBhvr>
                                        <p:cTn id="22" dur="500"/>
                                        <p:tgtEl>
                                          <p:spTgt spid="93187">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3187">
                                            <p:txEl>
                                              <p:pRg st="5" end="5"/>
                                            </p:txEl>
                                          </p:spTgt>
                                        </p:tgtEl>
                                        <p:attrNameLst>
                                          <p:attrName>style.visibility</p:attrName>
                                        </p:attrNameLst>
                                      </p:cBhvr>
                                      <p:to>
                                        <p:strVal val="visible"/>
                                      </p:to>
                                    </p:set>
                                    <p:animEffect transition="in" filter="wipe(left)">
                                      <p:cBhvr>
                                        <p:cTn id="25" dur="500"/>
                                        <p:tgtEl>
                                          <p:spTgt spid="93187">
                                            <p:txEl>
                                              <p:pRg st="5" end="5"/>
                                            </p:txEl>
                                          </p:spTgt>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93187">
                                            <p:txEl>
                                              <p:pRg st="6" end="6"/>
                                            </p:txEl>
                                          </p:spTgt>
                                        </p:tgtEl>
                                        <p:attrNameLst>
                                          <p:attrName>style.visibility</p:attrName>
                                        </p:attrNameLst>
                                      </p:cBhvr>
                                      <p:to>
                                        <p:strVal val="visible"/>
                                      </p:to>
                                    </p:set>
                                    <p:animEffect transition="in" filter="wipe(left)">
                                      <p:cBhvr>
                                        <p:cTn id="29" dur="500"/>
                                        <p:tgtEl>
                                          <p:spTgt spid="931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1" descr="J:\Camp Prodi 2013\GAmbar2\LEGO-1.jpg"/>
          <p:cNvPicPr>
            <a:picLocks noChangeAspect="1" noChangeArrowheads="1"/>
          </p:cNvPicPr>
          <p:nvPr/>
        </p:nvPicPr>
        <p:blipFill>
          <a:blip r:embed="rId3" cstate="print">
            <a:clrChange>
              <a:clrFrom>
                <a:srgbClr val="DADEE1"/>
              </a:clrFrom>
              <a:clrTo>
                <a:srgbClr val="DADEE1">
                  <a:alpha val="0"/>
                </a:srgbClr>
              </a:clrTo>
            </a:clrChange>
            <a:extLst>
              <a:ext uri="{28A0092B-C50C-407E-A947-70E740481C1C}">
                <a14:useLocalDpi xmlns:a14="http://schemas.microsoft.com/office/drawing/2010/main" val="0"/>
              </a:ext>
            </a:extLst>
          </a:blip>
          <a:srcRect/>
          <a:stretch>
            <a:fillRect/>
          </a:stretch>
        </p:blipFill>
        <p:spPr bwMode="auto">
          <a:xfrm>
            <a:off x="152400" y="3816690"/>
            <a:ext cx="2459335" cy="27749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over_thumb"/>
          <p:cNvPicPr preferRelativeResize="0">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5334000" y="96491"/>
            <a:ext cx="2403558" cy="2122373"/>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3" descr="J:\Camp Prodi 2013\GAmbar2\r14_1725203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6031" y="2004236"/>
            <a:ext cx="4359137" cy="30381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J:\Camp Prodi 2013\GAmbar2\Robotic Arm (226).jpg"/>
          <p:cNvPicPr>
            <a:picLocks noChangeAspect="1" noChangeArrowheads="1"/>
          </p:cNvPicPr>
          <p:nvPr/>
        </p:nvPicPr>
        <p:blipFill rotWithShape="1">
          <a:blip r:embed="rId6" cstate="print">
            <a:clrChange>
              <a:clrFrom>
                <a:srgbClr val="BDB2B6"/>
              </a:clrFrom>
              <a:clrTo>
                <a:srgbClr val="BDB2B6">
                  <a:alpha val="0"/>
                </a:srgbClr>
              </a:clrTo>
            </a:clrChange>
            <a:extLst>
              <a:ext uri="{28A0092B-C50C-407E-A947-70E740481C1C}">
                <a14:useLocalDpi xmlns:a14="http://schemas.microsoft.com/office/drawing/2010/main" val="0"/>
              </a:ext>
            </a:extLst>
          </a:blip>
          <a:srcRect t="5896" b="23323"/>
          <a:stretch/>
        </p:blipFill>
        <p:spPr bwMode="auto">
          <a:xfrm>
            <a:off x="4526031" y="4648200"/>
            <a:ext cx="3942305" cy="2124671"/>
          </a:xfrm>
          <a:prstGeom prst="rect">
            <a:avLst/>
          </a:prstGeom>
          <a:noFill/>
          <a:extLst>
            <a:ext uri="{909E8E84-426E-40DD-AFC4-6F175D3DCCD1}">
              <a14:hiddenFill xmlns:a14="http://schemas.microsoft.com/office/drawing/2010/main">
                <a:solidFill>
                  <a:srgbClr val="FFFFFF"/>
                </a:solidFill>
              </a14:hiddenFill>
            </a:ext>
          </a:extLst>
        </p:spPr>
      </p:pic>
      <p:sp>
        <p:nvSpPr>
          <p:cNvPr id="5122" name="Footer Placeholder 2"/>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5123" name="Slide Number Placeholder 3"/>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4A4CFB5-43E7-4AE3-9ED8-E1E8C92424F0}" type="slidenum">
              <a:rPr lang="en-US">
                <a:latin typeface="Arial Black" pitchFamily="34" charset="0"/>
              </a:rPr>
              <a:pPr/>
              <a:t>3</a:t>
            </a:fld>
            <a:endParaRPr lang="en-US">
              <a:latin typeface="Arial Black" pitchFamily="34" charset="0"/>
            </a:endParaRPr>
          </a:p>
        </p:txBody>
      </p:sp>
      <p:sp>
        <p:nvSpPr>
          <p:cNvPr id="5124" name="Date Placeholder 4"/>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06EED09-E6B9-45F0-8C01-265A933C5351}" type="datetime1">
              <a:rPr lang="en-US"/>
              <a:pPr/>
              <a:t>2/17/2014</a:t>
            </a:fld>
            <a:endParaRPr lang="en-US"/>
          </a:p>
        </p:txBody>
      </p:sp>
      <p:sp>
        <p:nvSpPr>
          <p:cNvPr id="5125" name="Rectangle 2"/>
          <p:cNvSpPr>
            <a:spLocks noGrp="1" noChangeArrowheads="1"/>
          </p:cNvSpPr>
          <p:nvPr>
            <p:ph type="title"/>
          </p:nvPr>
        </p:nvSpPr>
        <p:spPr>
          <a:xfrm>
            <a:off x="457200" y="457200"/>
            <a:ext cx="8229600" cy="838200"/>
          </a:xfrm>
        </p:spPr>
        <p:txBody>
          <a:bodyPr/>
          <a:lstStyle/>
          <a:p>
            <a:pPr eaLnBrk="1" hangingPunct="1"/>
            <a:r>
              <a:rPr lang="en-US" dirty="0" smtClean="0"/>
              <a:t>Robot</a:t>
            </a:r>
          </a:p>
        </p:txBody>
      </p:sp>
      <p:pic>
        <p:nvPicPr>
          <p:cNvPr id="49166" name="Picture 14" descr="Honda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235743"/>
            <a:ext cx="3429000" cy="257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J:\Camp Prodi 2013\GAmbar2\Side_View1.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2893705"/>
            <a:ext cx="3010455" cy="3964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9" fill="hold" nodeType="afterEffect">
                                  <p:stCondLst>
                                    <p:cond delay="0"/>
                                  </p:stCondLst>
                                  <p:childTnLst>
                                    <p:set>
                                      <p:cBhvr>
                                        <p:cTn id="6" dur="1" fill="hold">
                                          <p:stCondLst>
                                            <p:cond delay="0"/>
                                          </p:stCondLst>
                                        </p:cTn>
                                        <p:tgtEl>
                                          <p:spTgt spid="49166"/>
                                        </p:tgtEl>
                                        <p:attrNameLst>
                                          <p:attrName>style.visibility</p:attrName>
                                        </p:attrNameLst>
                                      </p:cBhvr>
                                      <p:to>
                                        <p:strVal val="visible"/>
                                      </p:to>
                                    </p:set>
                                    <p:anim calcmode="lin" valueType="num">
                                      <p:cBhvr additive="base">
                                        <p:cTn id="7" dur="500" fill="hold"/>
                                        <p:tgtEl>
                                          <p:spTgt spid="49166"/>
                                        </p:tgtEl>
                                        <p:attrNameLst>
                                          <p:attrName>ppt_x</p:attrName>
                                        </p:attrNameLst>
                                      </p:cBhvr>
                                      <p:tavLst>
                                        <p:tav tm="0">
                                          <p:val>
                                            <p:strVal val="0-#ppt_w/2"/>
                                          </p:val>
                                        </p:tav>
                                        <p:tav tm="100000">
                                          <p:val>
                                            <p:strVal val="#ppt_x"/>
                                          </p:val>
                                        </p:tav>
                                      </p:tavLst>
                                    </p:anim>
                                    <p:anim calcmode="lin" valueType="num">
                                      <p:cBhvr additive="base">
                                        <p:cTn id="8" dur="500" fill="hold"/>
                                        <p:tgtEl>
                                          <p:spTgt spid="4916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par>
                          <p:cTn id="25" fill="hold">
                            <p:stCondLst>
                              <p:cond delay="2500"/>
                            </p:stCondLst>
                            <p:childTnLst>
                              <p:par>
                                <p:cTn id="26" presetID="9"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6627"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7DAA69-B1D9-4979-B8A5-0B880CA2C7B2}" type="slidenum">
              <a:rPr lang="en-US">
                <a:latin typeface="Arial Black" pitchFamily="34" charset="0"/>
              </a:rPr>
              <a:pPr/>
              <a:t>30</a:t>
            </a:fld>
            <a:endParaRPr lang="en-US">
              <a:latin typeface="Arial Black" pitchFamily="34" charset="0"/>
            </a:endParaRPr>
          </a:p>
        </p:txBody>
      </p:sp>
      <p:sp>
        <p:nvSpPr>
          <p:cNvPr id="26628"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5B570DE-11EA-4E4C-9D33-5AAE00F6C5EB}" type="datetime1">
              <a:rPr lang="en-US"/>
              <a:pPr/>
              <a:t>2/17/2014</a:t>
            </a:fld>
            <a:endParaRPr lang="en-US"/>
          </a:p>
        </p:txBody>
      </p:sp>
      <p:sp>
        <p:nvSpPr>
          <p:cNvPr id="26629" name="Rectangle 2"/>
          <p:cNvSpPr>
            <a:spLocks noGrp="1" noChangeArrowheads="1"/>
          </p:cNvSpPr>
          <p:nvPr>
            <p:ph type="title"/>
          </p:nvPr>
        </p:nvSpPr>
        <p:spPr>
          <a:xfrm>
            <a:off x="457200" y="457200"/>
            <a:ext cx="8229600" cy="838200"/>
          </a:xfrm>
        </p:spPr>
        <p:txBody>
          <a:bodyPr/>
          <a:lstStyle/>
          <a:p>
            <a:pPr eaLnBrk="1" hangingPunct="1"/>
            <a:r>
              <a:rPr lang="en-US" smtClean="0"/>
              <a:t>History of AI: 1980 - 1987</a:t>
            </a:r>
          </a:p>
        </p:txBody>
      </p:sp>
      <p:sp>
        <p:nvSpPr>
          <p:cNvPr id="94211" name="Rectangle 3"/>
          <p:cNvSpPr>
            <a:spLocks noGrp="1" noChangeArrowheads="1"/>
          </p:cNvSpPr>
          <p:nvPr>
            <p:ph type="body" idx="1"/>
          </p:nvPr>
        </p:nvSpPr>
        <p:spPr>
          <a:xfrm>
            <a:off x="457200" y="1295400"/>
            <a:ext cx="8229600" cy="3336925"/>
          </a:xfrm>
        </p:spPr>
        <p:txBody>
          <a:bodyPr/>
          <a:lstStyle/>
          <a:p>
            <a:pPr algn="just" eaLnBrk="1" hangingPunct="1"/>
            <a:r>
              <a:rPr lang="en-US" sz="3000" b="1" smtClean="0"/>
              <a:t>Let the good times roll</a:t>
            </a:r>
          </a:p>
          <a:p>
            <a:pPr lvl="1" algn="just" eaLnBrk="1" hangingPunct="1"/>
            <a:r>
              <a:rPr lang="en-US" sz="2600" smtClean="0"/>
              <a:t>The demonstrated success of AI invited investments</a:t>
            </a:r>
          </a:p>
          <a:p>
            <a:pPr lvl="1" algn="just" eaLnBrk="1" hangingPunct="1"/>
            <a:r>
              <a:rPr lang="en-US" sz="2600" smtClean="0"/>
              <a:t>from millions to billions of dollars in 10 years</a:t>
            </a:r>
          </a:p>
          <a:p>
            <a:pPr lvl="1" algn="just" eaLnBrk="1" hangingPunct="1"/>
            <a:r>
              <a:rPr lang="en-US" sz="2600" smtClean="0"/>
              <a:t>extravagant AI promises again led to “AI Winter” when investments in technology dropped (1988)</a:t>
            </a:r>
          </a:p>
          <a:p>
            <a:pPr algn="just" eaLnBrk="1" hangingPunct="1"/>
            <a:endParaRPr lang="en-US" sz="2600" b="1" smtClean="0"/>
          </a:p>
          <a:p>
            <a:pPr algn="just" eaLnBrk="1" hangingPunct="1"/>
            <a:r>
              <a:rPr lang="en-US" sz="3000" b="1" smtClean="0"/>
              <a:t>Neural Networks come back from the dead</a:t>
            </a:r>
          </a:p>
          <a:p>
            <a:pPr lvl="1" algn="just" eaLnBrk="1" hangingPunct="1"/>
            <a:r>
              <a:rPr lang="en-US" sz="2600" smtClean="0"/>
              <a:t>Hopfield Network(1982), Self Organized-Map / Kohonen(1982), Backpropagation(1986)</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wipe(down)">
                                      <p:cBhvr>
                                        <p:cTn id="7" dur="500"/>
                                        <p:tgtEl>
                                          <p:spTgt spid="94211">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4211">
                                            <p:txEl>
                                              <p:pRg st="1" end="1"/>
                                            </p:txEl>
                                          </p:spTgt>
                                        </p:tgtEl>
                                        <p:attrNameLst>
                                          <p:attrName>style.visibility</p:attrName>
                                        </p:attrNameLst>
                                      </p:cBhvr>
                                      <p:to>
                                        <p:strVal val="visible"/>
                                      </p:to>
                                    </p:set>
                                    <p:animEffect transition="in" filter="wipe(down)">
                                      <p:cBhvr>
                                        <p:cTn id="10" dur="500"/>
                                        <p:tgtEl>
                                          <p:spTgt spid="94211">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4211">
                                            <p:txEl>
                                              <p:pRg st="2" end="2"/>
                                            </p:txEl>
                                          </p:spTgt>
                                        </p:tgtEl>
                                        <p:attrNameLst>
                                          <p:attrName>style.visibility</p:attrName>
                                        </p:attrNameLst>
                                      </p:cBhvr>
                                      <p:to>
                                        <p:strVal val="visible"/>
                                      </p:to>
                                    </p:set>
                                    <p:animEffect transition="in" filter="wipe(down)">
                                      <p:cBhvr>
                                        <p:cTn id="13" dur="500"/>
                                        <p:tgtEl>
                                          <p:spTgt spid="94211">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4211">
                                            <p:txEl>
                                              <p:pRg st="3" end="3"/>
                                            </p:txEl>
                                          </p:spTgt>
                                        </p:tgtEl>
                                        <p:attrNameLst>
                                          <p:attrName>style.visibility</p:attrName>
                                        </p:attrNameLst>
                                      </p:cBhvr>
                                      <p:to>
                                        <p:strVal val="visible"/>
                                      </p:to>
                                    </p:set>
                                    <p:animEffect transition="in" filter="wipe(down)">
                                      <p:cBhvr>
                                        <p:cTn id="16" dur="500"/>
                                        <p:tgtEl>
                                          <p:spTgt spid="9421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4211">
                                            <p:txEl>
                                              <p:pRg st="5" end="5"/>
                                            </p:txEl>
                                          </p:spTgt>
                                        </p:tgtEl>
                                        <p:attrNameLst>
                                          <p:attrName>style.visibility</p:attrName>
                                        </p:attrNameLst>
                                      </p:cBhvr>
                                      <p:to>
                                        <p:strVal val="visible"/>
                                      </p:to>
                                    </p:set>
                                    <p:animEffect transition="in" filter="wipe(down)">
                                      <p:cBhvr>
                                        <p:cTn id="21" dur="500"/>
                                        <p:tgtEl>
                                          <p:spTgt spid="94211">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4211">
                                            <p:txEl>
                                              <p:pRg st="6" end="6"/>
                                            </p:txEl>
                                          </p:spTgt>
                                        </p:tgtEl>
                                        <p:attrNameLst>
                                          <p:attrName>style.visibility</p:attrName>
                                        </p:attrNameLst>
                                      </p:cBhvr>
                                      <p:to>
                                        <p:strVal val="visible"/>
                                      </p:to>
                                    </p:set>
                                    <p:animEffect transition="in" filter="wipe(down)">
                                      <p:cBhvr>
                                        <p:cTn id="24" dur="500"/>
                                        <p:tgtEl>
                                          <p:spTgt spid="942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7651"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C013FDD-6D77-41E1-BB6F-63B5CFAFBF45}" type="slidenum">
              <a:rPr lang="en-US">
                <a:latin typeface="Arial Black" pitchFamily="34" charset="0"/>
              </a:rPr>
              <a:pPr/>
              <a:t>31</a:t>
            </a:fld>
            <a:endParaRPr lang="en-US">
              <a:latin typeface="Arial Black" pitchFamily="34" charset="0"/>
            </a:endParaRPr>
          </a:p>
        </p:txBody>
      </p:sp>
      <p:sp>
        <p:nvSpPr>
          <p:cNvPr id="27652"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483543F-BE8B-4214-952A-F7BEE0F2B9FE}" type="datetime1">
              <a:rPr lang="en-US"/>
              <a:pPr/>
              <a:t>2/17/2014</a:t>
            </a:fld>
            <a:endParaRPr lang="en-US"/>
          </a:p>
        </p:txBody>
      </p:sp>
      <p:sp>
        <p:nvSpPr>
          <p:cNvPr id="27653" name="Rectangle 2"/>
          <p:cNvSpPr>
            <a:spLocks noGrp="1" noChangeArrowheads="1"/>
          </p:cNvSpPr>
          <p:nvPr>
            <p:ph type="title"/>
          </p:nvPr>
        </p:nvSpPr>
        <p:spPr>
          <a:xfrm>
            <a:off x="457200" y="457200"/>
            <a:ext cx="8229600" cy="762000"/>
          </a:xfrm>
        </p:spPr>
        <p:txBody>
          <a:bodyPr/>
          <a:lstStyle/>
          <a:p>
            <a:pPr eaLnBrk="1" hangingPunct="1"/>
            <a:r>
              <a:rPr lang="en-US" smtClean="0"/>
              <a:t>History of AI: 1987 - present</a:t>
            </a:r>
          </a:p>
        </p:txBody>
      </p:sp>
      <p:sp>
        <p:nvSpPr>
          <p:cNvPr id="95235" name="Rectangle 3"/>
          <p:cNvSpPr>
            <a:spLocks noGrp="1" noChangeArrowheads="1"/>
          </p:cNvSpPr>
          <p:nvPr>
            <p:ph type="body" idx="1"/>
          </p:nvPr>
        </p:nvSpPr>
        <p:spPr>
          <a:xfrm>
            <a:off x="304800" y="1295400"/>
            <a:ext cx="8305800" cy="4500563"/>
          </a:xfrm>
        </p:spPr>
        <p:txBody>
          <a:bodyPr/>
          <a:lstStyle/>
          <a:p>
            <a:pPr eaLnBrk="1" hangingPunct="1"/>
            <a:r>
              <a:rPr lang="en-US" b="1" dirty="0" smtClean="0"/>
              <a:t>AI becomes a science</a:t>
            </a:r>
          </a:p>
          <a:p>
            <a:pPr lvl="1" eaLnBrk="1" hangingPunct="1"/>
            <a:r>
              <a:rPr lang="en-US" dirty="0" smtClean="0"/>
              <a:t>More repeatability of experiments</a:t>
            </a:r>
          </a:p>
          <a:p>
            <a:pPr lvl="1" eaLnBrk="1" hangingPunct="1"/>
            <a:r>
              <a:rPr lang="en-US" dirty="0" smtClean="0"/>
              <a:t>More development of mathematical underpinnings</a:t>
            </a:r>
          </a:p>
          <a:p>
            <a:pPr lvl="1" eaLnBrk="1" hangingPunct="1"/>
            <a:r>
              <a:rPr lang="en-US" dirty="0" smtClean="0"/>
              <a:t>Reuse of time-tested models</a:t>
            </a:r>
          </a:p>
          <a:p>
            <a:pPr lvl="1" eaLnBrk="1" hangingPunct="1"/>
            <a:endParaRPr lang="en-US" dirty="0" smtClean="0"/>
          </a:p>
          <a:p>
            <a:pPr eaLnBrk="1" hangingPunct="1"/>
            <a:r>
              <a:rPr lang="en-US" b="1" dirty="0" smtClean="0"/>
              <a:t>Intelligent Agents (1994)</a:t>
            </a:r>
          </a:p>
          <a:p>
            <a:pPr lvl="1" eaLnBrk="1" hangingPunct="1"/>
            <a:r>
              <a:rPr lang="en-US" dirty="0" smtClean="0"/>
              <a:t>AI systems exist in real environments with real sensory inputs</a:t>
            </a:r>
          </a:p>
          <a:p>
            <a:pPr lvl="1" eaLnBrk="1" hangingPunct="1"/>
            <a:r>
              <a:rPr lang="en-US" dirty="0" smtClean="0"/>
              <a:t>Niches of AI need to be reorganized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left)">
                                      <p:cBhvr>
                                        <p:cTn id="7" dur="500"/>
                                        <p:tgtEl>
                                          <p:spTgt spid="9523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5235">
                                            <p:txEl>
                                              <p:pRg st="1" end="1"/>
                                            </p:txEl>
                                          </p:spTgt>
                                        </p:tgtEl>
                                        <p:attrNameLst>
                                          <p:attrName>style.visibility</p:attrName>
                                        </p:attrNameLst>
                                      </p:cBhvr>
                                      <p:to>
                                        <p:strVal val="visible"/>
                                      </p:to>
                                    </p:set>
                                    <p:animEffect transition="in" filter="wipe(left)">
                                      <p:cBhvr>
                                        <p:cTn id="10" dur="500"/>
                                        <p:tgtEl>
                                          <p:spTgt spid="9523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5235">
                                            <p:txEl>
                                              <p:pRg st="2" end="2"/>
                                            </p:txEl>
                                          </p:spTgt>
                                        </p:tgtEl>
                                        <p:attrNameLst>
                                          <p:attrName>style.visibility</p:attrName>
                                        </p:attrNameLst>
                                      </p:cBhvr>
                                      <p:to>
                                        <p:strVal val="visible"/>
                                      </p:to>
                                    </p:set>
                                    <p:animEffect transition="in" filter="wipe(left)">
                                      <p:cBhvr>
                                        <p:cTn id="13" dur="500"/>
                                        <p:tgtEl>
                                          <p:spTgt spid="9523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5235">
                                            <p:txEl>
                                              <p:pRg st="3" end="3"/>
                                            </p:txEl>
                                          </p:spTgt>
                                        </p:tgtEl>
                                        <p:attrNameLst>
                                          <p:attrName>style.visibility</p:attrName>
                                        </p:attrNameLst>
                                      </p:cBhvr>
                                      <p:to>
                                        <p:strVal val="visible"/>
                                      </p:to>
                                    </p:set>
                                    <p:animEffect transition="in" filter="wipe(left)">
                                      <p:cBhvr>
                                        <p:cTn id="16" dur="500"/>
                                        <p:tgtEl>
                                          <p:spTgt spid="9523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5235">
                                            <p:txEl>
                                              <p:pRg st="5" end="5"/>
                                            </p:txEl>
                                          </p:spTgt>
                                        </p:tgtEl>
                                        <p:attrNameLst>
                                          <p:attrName>style.visibility</p:attrName>
                                        </p:attrNameLst>
                                      </p:cBhvr>
                                      <p:to>
                                        <p:strVal val="visible"/>
                                      </p:to>
                                    </p:set>
                                    <p:animEffect transition="in" filter="wipe(left)">
                                      <p:cBhvr>
                                        <p:cTn id="21" dur="500"/>
                                        <p:tgtEl>
                                          <p:spTgt spid="95235">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5235">
                                            <p:txEl>
                                              <p:pRg st="6" end="6"/>
                                            </p:txEl>
                                          </p:spTgt>
                                        </p:tgtEl>
                                        <p:attrNameLst>
                                          <p:attrName>style.visibility</p:attrName>
                                        </p:attrNameLst>
                                      </p:cBhvr>
                                      <p:to>
                                        <p:strVal val="visible"/>
                                      </p:to>
                                    </p:set>
                                    <p:animEffect transition="in" filter="wipe(left)">
                                      <p:cBhvr>
                                        <p:cTn id="24" dur="500"/>
                                        <p:tgtEl>
                                          <p:spTgt spid="95235">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5235">
                                            <p:txEl>
                                              <p:pRg st="7" end="7"/>
                                            </p:txEl>
                                          </p:spTgt>
                                        </p:tgtEl>
                                        <p:attrNameLst>
                                          <p:attrName>style.visibility</p:attrName>
                                        </p:attrNameLst>
                                      </p:cBhvr>
                                      <p:to>
                                        <p:strVal val="visible"/>
                                      </p:to>
                                    </p:set>
                                    <p:animEffect transition="in" filter="wipe(left)">
                                      <p:cBhvr>
                                        <p:cTn id="27" dur="500"/>
                                        <p:tgtEl>
                                          <p:spTgt spid="952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8675"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58D70C9-D087-498A-8FB6-44BB51090B6A}" type="slidenum">
              <a:rPr lang="en-US">
                <a:latin typeface="Arial Black" pitchFamily="34" charset="0"/>
              </a:rPr>
              <a:pPr/>
              <a:t>32</a:t>
            </a:fld>
            <a:endParaRPr lang="en-US">
              <a:latin typeface="Arial Black" pitchFamily="34" charset="0"/>
            </a:endParaRPr>
          </a:p>
        </p:txBody>
      </p:sp>
      <p:sp>
        <p:nvSpPr>
          <p:cNvPr id="28676"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6EF5DD1-BB11-470A-B02D-15179C509EB2}" type="datetime1">
              <a:rPr lang="en-US"/>
              <a:pPr/>
              <a:t>2/17/2014</a:t>
            </a:fld>
            <a:endParaRPr lang="en-US"/>
          </a:p>
        </p:txBody>
      </p:sp>
      <p:sp>
        <p:nvSpPr>
          <p:cNvPr id="28677" name="Rectangle 2"/>
          <p:cNvSpPr>
            <a:spLocks noGrp="1" noChangeArrowheads="1"/>
          </p:cNvSpPr>
          <p:nvPr>
            <p:ph type="title"/>
          </p:nvPr>
        </p:nvSpPr>
        <p:spPr>
          <a:xfrm>
            <a:off x="457200" y="457200"/>
            <a:ext cx="8229600" cy="914400"/>
          </a:xfrm>
        </p:spPr>
        <p:txBody>
          <a:bodyPr/>
          <a:lstStyle/>
          <a:p>
            <a:pPr eaLnBrk="1" hangingPunct="1"/>
            <a:r>
              <a:rPr lang="en-US" sz="4000" smtClean="0"/>
              <a:t>History of AI: Where are We Now?</a:t>
            </a:r>
          </a:p>
        </p:txBody>
      </p:sp>
      <p:sp>
        <p:nvSpPr>
          <p:cNvPr id="96259" name="Rectangle 3"/>
          <p:cNvSpPr>
            <a:spLocks noGrp="1" noChangeArrowheads="1"/>
          </p:cNvSpPr>
          <p:nvPr>
            <p:ph type="body" idx="1"/>
          </p:nvPr>
        </p:nvSpPr>
        <p:spPr>
          <a:xfrm>
            <a:off x="152400" y="1524000"/>
            <a:ext cx="8686800" cy="3886200"/>
          </a:xfrm>
        </p:spPr>
        <p:txBody>
          <a:bodyPr/>
          <a:lstStyle/>
          <a:p>
            <a:pPr lvl="1" eaLnBrk="1" hangingPunct="1"/>
            <a:r>
              <a:rPr lang="en-US" b="1" dirty="0" smtClean="0"/>
              <a:t>Autonomous planning: </a:t>
            </a:r>
            <a:endParaRPr lang="en-US" b="1" dirty="0" smtClean="0"/>
          </a:p>
          <a:p>
            <a:pPr lvl="2" eaLnBrk="1" hangingPunct="1"/>
            <a:r>
              <a:rPr lang="en-US" b="1" dirty="0"/>
              <a:t>S</a:t>
            </a:r>
            <a:r>
              <a:rPr lang="en-US" b="1" dirty="0" smtClean="0"/>
              <a:t>cheduling </a:t>
            </a:r>
            <a:r>
              <a:rPr lang="en-US" b="1" dirty="0" smtClean="0"/>
              <a:t>operations aboard a spacecraft</a:t>
            </a:r>
          </a:p>
          <a:p>
            <a:pPr lvl="2" eaLnBrk="1" hangingPunct="1"/>
            <a:r>
              <a:rPr lang="en-US" b="1" dirty="0" smtClean="0"/>
              <a:t>Dante,</a:t>
            </a:r>
            <a:r>
              <a:rPr lang="en-US" dirty="0" smtClean="0"/>
              <a:t> </a:t>
            </a:r>
            <a:r>
              <a:rPr lang="en-US" dirty="0" smtClean="0"/>
              <a:t>falls in an ice crater after one step</a:t>
            </a:r>
          </a:p>
          <a:p>
            <a:pPr lvl="2" eaLnBrk="1" hangingPunct="1"/>
            <a:r>
              <a:rPr lang="en-US" b="1" dirty="0" smtClean="0"/>
              <a:t>Mars Rover</a:t>
            </a:r>
          </a:p>
          <a:p>
            <a:pPr lvl="2" eaLnBrk="1" hangingPunct="1"/>
            <a:endParaRPr lang="en-US" dirty="0" smtClean="0">
              <a:solidFill>
                <a:srgbClr val="FF0000"/>
              </a:solidFill>
            </a:endParaRPr>
          </a:p>
          <a:p>
            <a:pPr lvl="1" eaLnBrk="1" hangingPunct="1"/>
            <a:r>
              <a:rPr lang="en-US" b="1" dirty="0" smtClean="0"/>
              <a:t>Game playing: Kasparov lost to IBM’s Big Blue in chess</a:t>
            </a:r>
          </a:p>
          <a:p>
            <a:pPr lvl="2" eaLnBrk="1" hangingPunct="1"/>
            <a:r>
              <a:rPr lang="en-US" dirty="0" smtClean="0"/>
              <a:t>Rules were changed to prevent computer from retraining over night and to provide human players with more examples of computerized play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wipe(down)">
                                      <p:cBhvr>
                                        <p:cTn id="7" dur="500"/>
                                        <p:tgtEl>
                                          <p:spTgt spid="96259">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6259">
                                            <p:txEl>
                                              <p:pRg st="1" end="1"/>
                                            </p:txEl>
                                          </p:spTgt>
                                        </p:tgtEl>
                                        <p:attrNameLst>
                                          <p:attrName>style.visibility</p:attrName>
                                        </p:attrNameLst>
                                      </p:cBhvr>
                                      <p:to>
                                        <p:strVal val="visible"/>
                                      </p:to>
                                    </p:set>
                                    <p:animEffect transition="in" filter="wipe(down)">
                                      <p:cBhvr>
                                        <p:cTn id="10" dur="500"/>
                                        <p:tgtEl>
                                          <p:spTgt spid="96259">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6259">
                                            <p:txEl>
                                              <p:pRg st="2" end="2"/>
                                            </p:txEl>
                                          </p:spTgt>
                                        </p:tgtEl>
                                        <p:attrNameLst>
                                          <p:attrName>style.visibility</p:attrName>
                                        </p:attrNameLst>
                                      </p:cBhvr>
                                      <p:to>
                                        <p:strVal val="visible"/>
                                      </p:to>
                                    </p:set>
                                    <p:animEffect transition="in" filter="wipe(down)">
                                      <p:cBhvr>
                                        <p:cTn id="13" dur="500"/>
                                        <p:tgtEl>
                                          <p:spTgt spid="96259">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6259">
                                            <p:txEl>
                                              <p:pRg st="3" end="3"/>
                                            </p:txEl>
                                          </p:spTgt>
                                        </p:tgtEl>
                                        <p:attrNameLst>
                                          <p:attrName>style.visibility</p:attrName>
                                        </p:attrNameLst>
                                      </p:cBhvr>
                                      <p:to>
                                        <p:strVal val="visible"/>
                                      </p:to>
                                    </p:set>
                                    <p:animEffect transition="in" filter="wipe(down)">
                                      <p:cBhvr>
                                        <p:cTn id="16" dur="500"/>
                                        <p:tgtEl>
                                          <p:spTgt spid="96259">
                                            <p:txEl>
                                              <p:pRg st="3" end="3"/>
                                            </p:txEl>
                                          </p:spTgt>
                                        </p:tgtEl>
                                      </p:cBhvr>
                                    </p:animEffect>
                                  </p:childTnLst>
                                </p:cTn>
                              </p:par>
                            </p:childTnLst>
                          </p:cTn>
                        </p:par>
                        <p:par>
                          <p:cTn id="17" fill="hold" nodeType="afterGroup">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96259">
                                            <p:txEl>
                                              <p:pRg st="5" end="5"/>
                                            </p:txEl>
                                          </p:spTgt>
                                        </p:tgtEl>
                                        <p:attrNameLst>
                                          <p:attrName>style.visibility</p:attrName>
                                        </p:attrNameLst>
                                      </p:cBhvr>
                                      <p:to>
                                        <p:strVal val="visible"/>
                                      </p:to>
                                    </p:set>
                                    <p:animEffect transition="in" filter="wipe(down)">
                                      <p:cBhvr>
                                        <p:cTn id="20" dur="500"/>
                                        <p:tgtEl>
                                          <p:spTgt spid="96259">
                                            <p:txEl>
                                              <p:pRg st="5" end="5"/>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6259">
                                            <p:txEl>
                                              <p:pRg st="6" end="6"/>
                                            </p:txEl>
                                          </p:spTgt>
                                        </p:tgtEl>
                                        <p:attrNameLst>
                                          <p:attrName>style.visibility</p:attrName>
                                        </p:attrNameLst>
                                      </p:cBhvr>
                                      <p:to>
                                        <p:strVal val="visible"/>
                                      </p:to>
                                    </p:set>
                                    <p:animEffect transition="in" filter="wipe(down)">
                                      <p:cBhvr>
                                        <p:cTn id="23" dur="500"/>
                                        <p:tgtEl>
                                          <p:spTgt spid="962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969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0A2FFA3-9AC4-431B-BD03-730932B04A0F}" type="slidenum">
              <a:rPr lang="en-US">
                <a:latin typeface="Arial Black" pitchFamily="34" charset="0"/>
              </a:rPr>
              <a:pPr/>
              <a:t>33</a:t>
            </a:fld>
            <a:endParaRPr lang="en-US">
              <a:latin typeface="Arial Black" pitchFamily="34" charset="0"/>
            </a:endParaRPr>
          </a:p>
        </p:txBody>
      </p:sp>
      <p:sp>
        <p:nvSpPr>
          <p:cNvPr id="2970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355E47-B164-4EB6-9263-5AD4CA090358}" type="datetime1">
              <a:rPr lang="en-US"/>
              <a:pPr/>
              <a:t>2/17/2014</a:t>
            </a:fld>
            <a:endParaRPr lang="en-US"/>
          </a:p>
        </p:txBody>
      </p:sp>
      <p:sp>
        <p:nvSpPr>
          <p:cNvPr id="29701" name="Rectangle 2"/>
          <p:cNvSpPr>
            <a:spLocks noGrp="1" noChangeArrowheads="1"/>
          </p:cNvSpPr>
          <p:nvPr>
            <p:ph type="title"/>
          </p:nvPr>
        </p:nvSpPr>
        <p:spPr>
          <a:xfrm>
            <a:off x="457200" y="457200"/>
            <a:ext cx="8229600" cy="838200"/>
          </a:xfrm>
        </p:spPr>
        <p:txBody>
          <a:bodyPr/>
          <a:lstStyle/>
          <a:p>
            <a:pPr eaLnBrk="1" hangingPunct="1"/>
            <a:r>
              <a:rPr lang="en-US" sz="4000" smtClean="0"/>
              <a:t>History of AI: Where are We Now?</a:t>
            </a:r>
          </a:p>
        </p:txBody>
      </p:sp>
      <p:sp>
        <p:nvSpPr>
          <p:cNvPr id="97283" name="Rectangle 3"/>
          <p:cNvSpPr>
            <a:spLocks noGrp="1" noChangeArrowheads="1"/>
          </p:cNvSpPr>
          <p:nvPr>
            <p:ph type="body" idx="1"/>
          </p:nvPr>
        </p:nvSpPr>
        <p:spPr>
          <a:xfrm>
            <a:off x="152400" y="1828800"/>
            <a:ext cx="8610600" cy="3886200"/>
          </a:xfrm>
        </p:spPr>
        <p:txBody>
          <a:bodyPr/>
          <a:lstStyle/>
          <a:p>
            <a:pPr lvl="1" eaLnBrk="1" hangingPunct="1"/>
            <a:r>
              <a:rPr lang="en-US" b="1" smtClean="0"/>
              <a:t>Autonomous Control:</a:t>
            </a:r>
            <a:r>
              <a:rPr lang="en-US" smtClean="0"/>
              <a:t> CMU’s NAVLAB drove from Pittsburgh to San Francisco under computer control 98% of time</a:t>
            </a:r>
          </a:p>
          <a:p>
            <a:pPr lvl="1" eaLnBrk="1" hangingPunct="1"/>
            <a:r>
              <a:rPr lang="en-US" b="1" smtClean="0"/>
              <a:t>Logistics:</a:t>
            </a:r>
            <a:r>
              <a:rPr lang="en-US" smtClean="0"/>
              <a:t> deployment of troops to Iraq</a:t>
            </a:r>
          </a:p>
          <a:p>
            <a:pPr lvl="1" eaLnBrk="1" hangingPunct="1"/>
            <a:r>
              <a:rPr lang="en-US" b="1" smtClean="0"/>
              <a:t>Robotics:</a:t>
            </a:r>
            <a:r>
              <a:rPr lang="en-US" smtClean="0"/>
              <a:t> remote heart operations</a:t>
            </a:r>
          </a:p>
          <a:p>
            <a:pPr lvl="1" eaLnBrk="1" hangingPunct="1"/>
            <a:r>
              <a:rPr lang="en-US" b="1" smtClean="0"/>
              <a:t>Biology:</a:t>
            </a:r>
            <a:r>
              <a:rPr lang="en-US" smtClean="0"/>
              <a:t> human genome, protein folding, drug discovery</a:t>
            </a:r>
          </a:p>
          <a:p>
            <a:pPr lvl="1" eaLnBrk="1" hangingPunct="1"/>
            <a:r>
              <a:rPr lang="en-US" b="1" smtClean="0"/>
              <a:t>Information System:</a:t>
            </a:r>
            <a:r>
              <a:rPr lang="en-US" smtClean="0"/>
              <a:t> stock market, data mining, decision support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 calcmode="lin" valueType="num">
                                      <p:cBhvr>
                                        <p:cTn id="7" dur="500" fill="hold"/>
                                        <p:tgtEl>
                                          <p:spTgt spid="972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7283">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7283">
                                            <p:txEl>
                                              <p:pRg st="1" end="1"/>
                                            </p:txEl>
                                          </p:spTgt>
                                        </p:tgtEl>
                                        <p:attrNameLst>
                                          <p:attrName>style.visibility</p:attrName>
                                        </p:attrNameLst>
                                      </p:cBhvr>
                                      <p:to>
                                        <p:strVal val="visible"/>
                                      </p:to>
                                    </p:set>
                                    <p:anim calcmode="lin" valueType="num">
                                      <p:cBhvr>
                                        <p:cTn id="11" dur="500" fill="hold"/>
                                        <p:tgtEl>
                                          <p:spTgt spid="9728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97283">
                                            <p:txEl>
                                              <p:pRg st="1" end="1"/>
                                            </p:txEl>
                                          </p:spTgt>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97283">
                                            <p:txEl>
                                              <p:pRg st="2" end="2"/>
                                            </p:txEl>
                                          </p:spTgt>
                                        </p:tgtEl>
                                        <p:attrNameLst>
                                          <p:attrName>style.visibility</p:attrName>
                                        </p:attrNameLst>
                                      </p:cBhvr>
                                      <p:to>
                                        <p:strVal val="visible"/>
                                      </p:to>
                                    </p:set>
                                    <p:anim calcmode="lin" valueType="num">
                                      <p:cBhvr>
                                        <p:cTn id="15" dur="500" fill="hold"/>
                                        <p:tgtEl>
                                          <p:spTgt spid="9728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97283">
                                            <p:txEl>
                                              <p:pRg st="2" end="2"/>
                                            </p:txEl>
                                          </p:spTgt>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97283">
                                            <p:txEl>
                                              <p:pRg st="3" end="3"/>
                                            </p:txEl>
                                          </p:spTgt>
                                        </p:tgtEl>
                                        <p:attrNameLst>
                                          <p:attrName>style.visibility</p:attrName>
                                        </p:attrNameLst>
                                      </p:cBhvr>
                                      <p:to>
                                        <p:strVal val="visible"/>
                                      </p:to>
                                    </p:set>
                                    <p:anim calcmode="lin" valueType="num">
                                      <p:cBhvr>
                                        <p:cTn id="19" dur="500" fill="hold"/>
                                        <p:tgtEl>
                                          <p:spTgt spid="9728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97283">
                                            <p:txEl>
                                              <p:pRg st="3" end="3"/>
                                            </p:txEl>
                                          </p:spTgt>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97283">
                                            <p:txEl>
                                              <p:pRg st="4" end="4"/>
                                            </p:txEl>
                                          </p:spTgt>
                                        </p:tgtEl>
                                        <p:attrNameLst>
                                          <p:attrName>style.visibility</p:attrName>
                                        </p:attrNameLst>
                                      </p:cBhvr>
                                      <p:to>
                                        <p:strVal val="visible"/>
                                      </p:to>
                                    </p:set>
                                    <p:anim calcmode="lin" valueType="num">
                                      <p:cBhvr>
                                        <p:cTn id="23" dur="500" fill="hold"/>
                                        <p:tgtEl>
                                          <p:spTgt spid="97283">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9728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30723"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26A1835-AB9F-40BE-8489-5B3466876E70}" type="slidenum">
              <a:rPr lang="en-US">
                <a:latin typeface="Arial Black" pitchFamily="34" charset="0"/>
              </a:rPr>
              <a:pPr/>
              <a:t>34</a:t>
            </a:fld>
            <a:endParaRPr lang="en-US">
              <a:latin typeface="Arial Black" pitchFamily="34" charset="0"/>
            </a:endParaRPr>
          </a:p>
        </p:txBody>
      </p:sp>
      <p:sp>
        <p:nvSpPr>
          <p:cNvPr id="30724"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D1DDA40-F50A-4B1B-94E4-6A21D8F3706E}" type="datetime1">
              <a:rPr lang="en-US"/>
              <a:pPr/>
              <a:t>2/17/2014</a:t>
            </a:fld>
            <a:endParaRPr lang="en-US"/>
          </a:p>
        </p:txBody>
      </p:sp>
      <p:sp>
        <p:nvSpPr>
          <p:cNvPr id="30725" name="Rectangle 2"/>
          <p:cNvSpPr>
            <a:spLocks noGrp="1" noChangeArrowheads="1"/>
          </p:cNvSpPr>
          <p:nvPr>
            <p:ph type="title"/>
          </p:nvPr>
        </p:nvSpPr>
        <p:spPr>
          <a:xfrm>
            <a:off x="457200" y="549275"/>
            <a:ext cx="8229600" cy="584200"/>
          </a:xfrm>
        </p:spPr>
        <p:txBody>
          <a:bodyPr/>
          <a:lstStyle/>
          <a:p>
            <a:pPr eaLnBrk="1" hangingPunct="1"/>
            <a:r>
              <a:rPr lang="en-US" sz="4000" smtClean="0"/>
              <a:t>AI State of The Art</a:t>
            </a:r>
          </a:p>
        </p:txBody>
      </p:sp>
      <p:sp>
        <p:nvSpPr>
          <p:cNvPr id="46083" name="Rectangle 3"/>
          <p:cNvSpPr>
            <a:spLocks noGrp="1" noChangeArrowheads="1"/>
          </p:cNvSpPr>
          <p:nvPr>
            <p:ph type="body" idx="1"/>
          </p:nvPr>
        </p:nvSpPr>
        <p:spPr>
          <a:xfrm>
            <a:off x="533400" y="1295400"/>
            <a:ext cx="7848600" cy="4830762"/>
          </a:xfrm>
        </p:spPr>
        <p:txBody>
          <a:bodyPr/>
          <a:lstStyle/>
          <a:p>
            <a:pPr eaLnBrk="1" hangingPunct="1"/>
            <a:r>
              <a:rPr lang="en-US" sz="2800" b="1" dirty="0" smtClean="0"/>
              <a:t>Have the following been achieved by AI?</a:t>
            </a:r>
          </a:p>
          <a:p>
            <a:pPr lvl="1" eaLnBrk="1" hangingPunct="1"/>
            <a:r>
              <a:rPr lang="en-US" sz="2600" b="1" dirty="0" smtClean="0">
                <a:solidFill>
                  <a:srgbClr val="008000"/>
                </a:solidFill>
              </a:rPr>
              <a:t>World-class chess playing  </a:t>
            </a:r>
          </a:p>
          <a:p>
            <a:pPr lvl="1" eaLnBrk="1" hangingPunct="1"/>
            <a:r>
              <a:rPr lang="en-US" sz="2600" b="1" dirty="0" smtClean="0">
                <a:solidFill>
                  <a:srgbClr val="008000"/>
                </a:solidFill>
              </a:rPr>
              <a:t>Playing table tennis</a:t>
            </a:r>
          </a:p>
          <a:p>
            <a:pPr lvl="1" eaLnBrk="1" hangingPunct="1"/>
            <a:r>
              <a:rPr lang="en-US" sz="2600" b="1" dirty="0" smtClean="0">
                <a:solidFill>
                  <a:srgbClr val="008000"/>
                </a:solidFill>
              </a:rPr>
              <a:t>Cross-country driving</a:t>
            </a:r>
          </a:p>
          <a:p>
            <a:pPr lvl="1" eaLnBrk="1" hangingPunct="1"/>
            <a:r>
              <a:rPr lang="en-US" sz="2600" b="1" dirty="0" smtClean="0">
                <a:solidFill>
                  <a:srgbClr val="008000"/>
                </a:solidFill>
              </a:rPr>
              <a:t>Solving mathematical problems</a:t>
            </a:r>
          </a:p>
          <a:p>
            <a:pPr lvl="1" eaLnBrk="1" hangingPunct="1"/>
            <a:r>
              <a:rPr lang="en-US" sz="2600" b="1" dirty="0" smtClean="0">
                <a:solidFill>
                  <a:srgbClr val="FF9900"/>
                </a:solidFill>
              </a:rPr>
              <a:t>Discover and prove mathematical theories</a:t>
            </a:r>
          </a:p>
          <a:p>
            <a:pPr lvl="1" eaLnBrk="1" hangingPunct="1"/>
            <a:r>
              <a:rPr lang="en-US" sz="2600" b="1" dirty="0" smtClean="0">
                <a:solidFill>
                  <a:srgbClr val="FF9900"/>
                </a:solidFill>
              </a:rPr>
              <a:t>Engage in a meaningful conversation</a:t>
            </a:r>
          </a:p>
          <a:p>
            <a:pPr lvl="1" eaLnBrk="1" hangingPunct="1"/>
            <a:r>
              <a:rPr lang="en-US" sz="2600" b="1" dirty="0" smtClean="0">
                <a:solidFill>
                  <a:srgbClr val="FF9900"/>
                </a:solidFill>
              </a:rPr>
              <a:t>Understand spoken language</a:t>
            </a:r>
          </a:p>
          <a:p>
            <a:pPr lvl="1" eaLnBrk="1" hangingPunct="1"/>
            <a:r>
              <a:rPr lang="en-US" sz="2600" b="1" dirty="0" smtClean="0">
                <a:solidFill>
                  <a:srgbClr val="FF9900"/>
                </a:solidFill>
              </a:rPr>
              <a:t>Observe and understand human emotions</a:t>
            </a:r>
          </a:p>
          <a:p>
            <a:pPr lvl="1" eaLnBrk="1" hangingPunct="1"/>
            <a:r>
              <a:rPr lang="en-US" sz="2600" b="1" dirty="0" smtClean="0">
                <a:solidFill>
                  <a:srgbClr val="FF0000"/>
                </a:solidFill>
              </a:rPr>
              <a:t>Express emotions</a:t>
            </a:r>
          </a:p>
          <a:p>
            <a:pPr lvl="1" eaLnBrk="1" hangingPunct="1"/>
            <a:r>
              <a:rPr lang="en-US" sz="26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p:cTn id="7" dur="500" fill="hold"/>
                                        <p:tgtEl>
                                          <p:spTgt spid="460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608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6083">
                                            <p:txEl>
                                              <p:pRg st="0" end="0"/>
                                            </p:txEl>
                                          </p:spTgt>
                                        </p:tgtEl>
                                      </p:cBhvr>
                                    </p:animEffect>
                                  </p:childTnLst>
                                </p:cTn>
                              </p:par>
                            </p:childTnLst>
                          </p:cTn>
                        </p:par>
                        <p:par>
                          <p:cTn id="10" fill="hold" nodeType="afterGroup">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p:cTn id="13" dur="500" fill="hold"/>
                                        <p:tgtEl>
                                          <p:spTgt spid="4608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6083">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6083">
                                            <p:txEl>
                                              <p:pRg st="1" end="1"/>
                                            </p:txEl>
                                          </p:spTgt>
                                        </p:tgtEl>
                                      </p:cBhvr>
                                    </p:animEffect>
                                  </p:childTnLst>
                                </p:cTn>
                              </p:par>
                            </p:childTnLst>
                          </p:cTn>
                        </p:par>
                        <p:par>
                          <p:cTn id="16" fill="hold" nodeType="afterGroup">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p:cTn id="19" dur="500" fill="hold"/>
                                        <p:tgtEl>
                                          <p:spTgt spid="4608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608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46083">
                                            <p:txEl>
                                              <p:pRg st="2" end="2"/>
                                            </p:txEl>
                                          </p:spTgt>
                                        </p:tgtEl>
                                      </p:cBhvr>
                                    </p:animEffect>
                                  </p:childTnLst>
                                </p:cTn>
                              </p:par>
                            </p:childTnLst>
                          </p:cTn>
                        </p:par>
                        <p:par>
                          <p:cTn id="22" fill="hold" nodeType="afterGroup">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p:cTn id="25" dur="500" fill="hold"/>
                                        <p:tgtEl>
                                          <p:spTgt spid="4608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46083">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46083">
                                            <p:txEl>
                                              <p:pRg st="3" end="3"/>
                                            </p:txEl>
                                          </p:spTgt>
                                        </p:tgtEl>
                                      </p:cBhvr>
                                    </p:animEffect>
                                  </p:childTnLst>
                                </p:cTn>
                              </p:par>
                            </p:childTnLst>
                          </p:cTn>
                        </p:par>
                        <p:par>
                          <p:cTn id="28" fill="hold" nodeType="afterGroup">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46083">
                                            <p:txEl>
                                              <p:pRg st="4" end="4"/>
                                            </p:txEl>
                                          </p:spTgt>
                                        </p:tgtEl>
                                        <p:attrNameLst>
                                          <p:attrName>style.visibility</p:attrName>
                                        </p:attrNameLst>
                                      </p:cBhvr>
                                      <p:to>
                                        <p:strVal val="visible"/>
                                      </p:to>
                                    </p:set>
                                    <p:anim calcmode="lin" valueType="num">
                                      <p:cBhvr>
                                        <p:cTn id="31" dur="500" fill="hold"/>
                                        <p:tgtEl>
                                          <p:spTgt spid="4608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4608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46083">
                                            <p:txEl>
                                              <p:pRg st="4" end="4"/>
                                            </p:txEl>
                                          </p:spTgt>
                                        </p:tgtEl>
                                      </p:cBhvr>
                                    </p:animEffect>
                                  </p:childTnLst>
                                </p:cTn>
                              </p:par>
                            </p:childTnLst>
                          </p:cTn>
                        </p:par>
                        <p:par>
                          <p:cTn id="34" fill="hold" nodeType="afterGroup">
                            <p:stCondLst>
                              <p:cond delay="2500"/>
                            </p:stCondLst>
                            <p:childTnLst>
                              <p:par>
                                <p:cTn id="35" presetID="53" presetClass="entr" presetSubtype="0" fill="hold" grpId="0" nodeType="afterEffect">
                                  <p:stCondLst>
                                    <p:cond delay="0"/>
                                  </p:stCondLst>
                                  <p:childTnLst>
                                    <p:set>
                                      <p:cBhvr>
                                        <p:cTn id="36" dur="1" fill="hold">
                                          <p:stCondLst>
                                            <p:cond delay="0"/>
                                          </p:stCondLst>
                                        </p:cTn>
                                        <p:tgtEl>
                                          <p:spTgt spid="46083">
                                            <p:txEl>
                                              <p:pRg st="5" end="5"/>
                                            </p:txEl>
                                          </p:spTgt>
                                        </p:tgtEl>
                                        <p:attrNameLst>
                                          <p:attrName>style.visibility</p:attrName>
                                        </p:attrNameLst>
                                      </p:cBhvr>
                                      <p:to>
                                        <p:strVal val="visible"/>
                                      </p:to>
                                    </p:set>
                                    <p:anim calcmode="lin" valueType="num">
                                      <p:cBhvr>
                                        <p:cTn id="37" dur="500" fill="hold"/>
                                        <p:tgtEl>
                                          <p:spTgt spid="4608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46083">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46083">
                                            <p:txEl>
                                              <p:pRg st="5" end="5"/>
                                            </p:txEl>
                                          </p:spTgt>
                                        </p:tgtEl>
                                      </p:cBhvr>
                                    </p:animEffect>
                                  </p:childTnLst>
                                </p:cTn>
                              </p:par>
                            </p:childTnLst>
                          </p:cTn>
                        </p:par>
                        <p:par>
                          <p:cTn id="40" fill="hold" nodeType="afterGroup">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46083">
                                            <p:txEl>
                                              <p:pRg st="6" end="6"/>
                                            </p:txEl>
                                          </p:spTgt>
                                        </p:tgtEl>
                                        <p:attrNameLst>
                                          <p:attrName>style.visibility</p:attrName>
                                        </p:attrNameLst>
                                      </p:cBhvr>
                                      <p:to>
                                        <p:strVal val="visible"/>
                                      </p:to>
                                    </p:set>
                                    <p:anim calcmode="lin" valueType="num">
                                      <p:cBhvr>
                                        <p:cTn id="43" dur="500" fill="hold"/>
                                        <p:tgtEl>
                                          <p:spTgt spid="4608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46083">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46083">
                                            <p:txEl>
                                              <p:pRg st="6" end="6"/>
                                            </p:txEl>
                                          </p:spTgt>
                                        </p:tgtEl>
                                      </p:cBhvr>
                                    </p:animEffect>
                                  </p:childTnLst>
                                </p:cTn>
                              </p:par>
                            </p:childTnLst>
                          </p:cTn>
                        </p:par>
                        <p:par>
                          <p:cTn id="46" fill="hold" nodeType="afterGroup">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46083">
                                            <p:txEl>
                                              <p:pRg st="7" end="7"/>
                                            </p:txEl>
                                          </p:spTgt>
                                        </p:tgtEl>
                                        <p:attrNameLst>
                                          <p:attrName>style.visibility</p:attrName>
                                        </p:attrNameLst>
                                      </p:cBhvr>
                                      <p:to>
                                        <p:strVal val="visible"/>
                                      </p:to>
                                    </p:set>
                                    <p:anim calcmode="lin" valueType="num">
                                      <p:cBhvr>
                                        <p:cTn id="49" dur="500" fill="hold"/>
                                        <p:tgtEl>
                                          <p:spTgt spid="4608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46083">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46083">
                                            <p:txEl>
                                              <p:pRg st="7" end="7"/>
                                            </p:txEl>
                                          </p:spTgt>
                                        </p:tgtEl>
                                      </p:cBhvr>
                                    </p:animEffect>
                                  </p:childTnLst>
                                </p:cTn>
                              </p:par>
                            </p:childTnLst>
                          </p:cTn>
                        </p:par>
                        <p:par>
                          <p:cTn id="52" fill="hold" nodeType="afterGroup">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46083">
                                            <p:txEl>
                                              <p:pRg st="8" end="8"/>
                                            </p:txEl>
                                          </p:spTgt>
                                        </p:tgtEl>
                                        <p:attrNameLst>
                                          <p:attrName>style.visibility</p:attrName>
                                        </p:attrNameLst>
                                      </p:cBhvr>
                                      <p:to>
                                        <p:strVal val="visible"/>
                                      </p:to>
                                    </p:set>
                                    <p:anim calcmode="lin" valueType="num">
                                      <p:cBhvr>
                                        <p:cTn id="55" dur="500" fill="hold"/>
                                        <p:tgtEl>
                                          <p:spTgt spid="4608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46083">
                                            <p:txEl>
                                              <p:pRg st="8" end="8"/>
                                            </p:txEl>
                                          </p:spTgt>
                                        </p:tgtEl>
                                        <p:attrNameLst>
                                          <p:attrName>ppt_h</p:attrName>
                                        </p:attrNameLst>
                                      </p:cBhvr>
                                      <p:tavLst>
                                        <p:tav tm="0">
                                          <p:val>
                                            <p:fltVal val="0"/>
                                          </p:val>
                                        </p:tav>
                                        <p:tav tm="100000">
                                          <p:val>
                                            <p:strVal val="#ppt_h"/>
                                          </p:val>
                                        </p:tav>
                                      </p:tavLst>
                                    </p:anim>
                                    <p:animEffect transition="in" filter="fade">
                                      <p:cBhvr>
                                        <p:cTn id="57" dur="500"/>
                                        <p:tgtEl>
                                          <p:spTgt spid="46083">
                                            <p:txEl>
                                              <p:pRg st="8" end="8"/>
                                            </p:txEl>
                                          </p:spTgt>
                                        </p:tgtEl>
                                      </p:cBhvr>
                                    </p:animEffect>
                                  </p:childTnLst>
                                </p:cTn>
                              </p:par>
                            </p:childTnLst>
                          </p:cTn>
                        </p:par>
                        <p:par>
                          <p:cTn id="58" fill="hold" nodeType="afterGroup">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46083">
                                            <p:txEl>
                                              <p:pRg st="9" end="9"/>
                                            </p:txEl>
                                          </p:spTgt>
                                        </p:tgtEl>
                                        <p:attrNameLst>
                                          <p:attrName>style.visibility</p:attrName>
                                        </p:attrNameLst>
                                      </p:cBhvr>
                                      <p:to>
                                        <p:strVal val="visible"/>
                                      </p:to>
                                    </p:set>
                                    <p:anim calcmode="lin" valueType="num">
                                      <p:cBhvr>
                                        <p:cTn id="61" dur="500" fill="hold"/>
                                        <p:tgtEl>
                                          <p:spTgt spid="46083">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46083">
                                            <p:txEl>
                                              <p:pRg st="9" end="9"/>
                                            </p:txEl>
                                          </p:spTgt>
                                        </p:tgtEl>
                                        <p:attrNameLst>
                                          <p:attrName>ppt_h</p:attrName>
                                        </p:attrNameLst>
                                      </p:cBhvr>
                                      <p:tavLst>
                                        <p:tav tm="0">
                                          <p:val>
                                            <p:fltVal val="0"/>
                                          </p:val>
                                        </p:tav>
                                        <p:tav tm="100000">
                                          <p:val>
                                            <p:strVal val="#ppt_h"/>
                                          </p:val>
                                        </p:tav>
                                      </p:tavLst>
                                    </p:anim>
                                    <p:animEffect transition="in" filter="fade">
                                      <p:cBhvr>
                                        <p:cTn id="63" dur="500"/>
                                        <p:tgtEl>
                                          <p:spTgt spid="46083">
                                            <p:txEl>
                                              <p:pRg st="9" end="9"/>
                                            </p:txEl>
                                          </p:spTgt>
                                        </p:tgtEl>
                                      </p:cBhvr>
                                    </p:animEffect>
                                  </p:childTnLst>
                                </p:cTn>
                              </p:par>
                            </p:childTnLst>
                          </p:cTn>
                        </p:par>
                        <p:par>
                          <p:cTn id="64" fill="hold" nodeType="afterGroup">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46083">
                                            <p:txEl>
                                              <p:pRg st="10" end="10"/>
                                            </p:txEl>
                                          </p:spTgt>
                                        </p:tgtEl>
                                        <p:attrNameLst>
                                          <p:attrName>style.visibility</p:attrName>
                                        </p:attrNameLst>
                                      </p:cBhvr>
                                      <p:to>
                                        <p:strVal val="visible"/>
                                      </p:to>
                                    </p:set>
                                    <p:anim calcmode="lin" valueType="num">
                                      <p:cBhvr>
                                        <p:cTn id="67" dur="500" fill="hold"/>
                                        <p:tgtEl>
                                          <p:spTgt spid="46083">
                                            <p:txEl>
                                              <p:pRg st="10" end="10"/>
                                            </p:txEl>
                                          </p:spTgt>
                                        </p:tgtEl>
                                        <p:attrNameLst>
                                          <p:attrName>ppt_w</p:attrName>
                                        </p:attrNameLst>
                                      </p:cBhvr>
                                      <p:tavLst>
                                        <p:tav tm="0">
                                          <p:val>
                                            <p:fltVal val="0"/>
                                          </p:val>
                                        </p:tav>
                                        <p:tav tm="100000">
                                          <p:val>
                                            <p:strVal val="#ppt_w"/>
                                          </p:val>
                                        </p:tav>
                                      </p:tavLst>
                                    </p:anim>
                                    <p:anim calcmode="lin" valueType="num">
                                      <p:cBhvr>
                                        <p:cTn id="68" dur="500" fill="hold"/>
                                        <p:tgtEl>
                                          <p:spTgt spid="46083">
                                            <p:txEl>
                                              <p:pRg st="10" end="10"/>
                                            </p:txEl>
                                          </p:spTgt>
                                        </p:tgtEl>
                                        <p:attrNameLst>
                                          <p:attrName>ppt_h</p:attrName>
                                        </p:attrNameLst>
                                      </p:cBhvr>
                                      <p:tavLst>
                                        <p:tav tm="0">
                                          <p:val>
                                            <p:fltVal val="0"/>
                                          </p:val>
                                        </p:tav>
                                        <p:tav tm="100000">
                                          <p:val>
                                            <p:strVal val="#ppt_h"/>
                                          </p:val>
                                        </p:tav>
                                      </p:tavLst>
                                    </p:anim>
                                    <p:animEffect transition="in" filter="fade">
                                      <p:cBhvr>
                                        <p:cTn id="69" dur="500"/>
                                        <p:tgtEl>
                                          <p:spTgt spid="4608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2531"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3F44345-96F7-4BB7-A1EB-135A6545E5A4}" type="slidenum">
              <a:rPr lang="en-US">
                <a:latin typeface="Arial Black" pitchFamily="34" charset="0"/>
              </a:rPr>
              <a:pPr/>
              <a:t>35</a:t>
            </a:fld>
            <a:endParaRPr lang="en-US">
              <a:latin typeface="Arial Black" pitchFamily="34" charset="0"/>
            </a:endParaRPr>
          </a:p>
        </p:txBody>
      </p:sp>
      <p:sp>
        <p:nvSpPr>
          <p:cNvPr id="22532"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418CD0A-B5AF-4CA7-875A-90FD3A1B6B6C}" type="datetime1">
              <a:rPr lang="en-US"/>
              <a:pPr/>
              <a:t>2/17/2014</a:t>
            </a:fld>
            <a:endParaRPr lang="en-US"/>
          </a:p>
        </p:txBody>
      </p:sp>
      <p:sp>
        <p:nvSpPr>
          <p:cNvPr id="22533" name="Rectangle 2"/>
          <p:cNvSpPr>
            <a:spLocks noGrp="1" noChangeArrowheads="1"/>
          </p:cNvSpPr>
          <p:nvPr>
            <p:ph type="title"/>
          </p:nvPr>
        </p:nvSpPr>
        <p:spPr>
          <a:xfrm>
            <a:off x="457200" y="457200"/>
            <a:ext cx="8229600" cy="768350"/>
          </a:xfrm>
        </p:spPr>
        <p:txBody>
          <a:bodyPr/>
          <a:lstStyle/>
          <a:p>
            <a:pPr eaLnBrk="1" hangingPunct="1"/>
            <a:r>
              <a:rPr lang="en-US" sz="4000" smtClean="0"/>
              <a:t>Branches of AI</a:t>
            </a:r>
          </a:p>
        </p:txBody>
      </p:sp>
      <p:sp>
        <p:nvSpPr>
          <p:cNvPr id="33795" name="Rectangle 3"/>
          <p:cNvSpPr>
            <a:spLocks noGrp="1" noChangeArrowheads="1"/>
          </p:cNvSpPr>
          <p:nvPr>
            <p:ph type="body" idx="1"/>
          </p:nvPr>
        </p:nvSpPr>
        <p:spPr>
          <a:xfrm>
            <a:off x="609600" y="1189038"/>
            <a:ext cx="8001000" cy="4525962"/>
          </a:xfrm>
        </p:spPr>
        <p:txBody>
          <a:bodyPr/>
          <a:lstStyle/>
          <a:p>
            <a:pPr eaLnBrk="1" hangingPunct="1">
              <a:lnSpc>
                <a:spcPct val="95000"/>
              </a:lnSpc>
            </a:pPr>
            <a:r>
              <a:rPr lang="en-US" sz="1800" b="1" smtClean="0"/>
              <a:t>Logical AI</a:t>
            </a:r>
            <a:r>
              <a:rPr lang="en-US" sz="1800" smtClean="0"/>
              <a:t> </a:t>
            </a:r>
          </a:p>
          <a:p>
            <a:pPr eaLnBrk="1" hangingPunct="1">
              <a:lnSpc>
                <a:spcPct val="95000"/>
              </a:lnSpc>
            </a:pPr>
            <a:r>
              <a:rPr lang="en-US" sz="1800" b="1" smtClean="0"/>
              <a:t>Search</a:t>
            </a:r>
            <a:r>
              <a:rPr lang="en-US" sz="1800" smtClean="0"/>
              <a:t> </a:t>
            </a:r>
          </a:p>
          <a:p>
            <a:pPr eaLnBrk="1" hangingPunct="1">
              <a:lnSpc>
                <a:spcPct val="95000"/>
              </a:lnSpc>
            </a:pPr>
            <a:r>
              <a:rPr lang="en-US" sz="1800" b="1" smtClean="0"/>
              <a:t>Natural language processing</a:t>
            </a:r>
          </a:p>
          <a:p>
            <a:pPr eaLnBrk="1" hangingPunct="1">
              <a:lnSpc>
                <a:spcPct val="95000"/>
              </a:lnSpc>
            </a:pPr>
            <a:r>
              <a:rPr lang="en-US" sz="1800" b="1" smtClean="0"/>
              <a:t>pattern recognition </a:t>
            </a:r>
          </a:p>
          <a:p>
            <a:pPr eaLnBrk="1" hangingPunct="1">
              <a:lnSpc>
                <a:spcPct val="95000"/>
              </a:lnSpc>
            </a:pPr>
            <a:r>
              <a:rPr lang="en-US" sz="1800" b="1" smtClean="0"/>
              <a:t>Knowledge representation</a:t>
            </a:r>
            <a:r>
              <a:rPr lang="en-US" sz="1800" smtClean="0"/>
              <a:t> </a:t>
            </a:r>
          </a:p>
          <a:p>
            <a:pPr eaLnBrk="1" hangingPunct="1">
              <a:lnSpc>
                <a:spcPct val="95000"/>
              </a:lnSpc>
            </a:pPr>
            <a:r>
              <a:rPr lang="en-US" sz="1800" b="1" smtClean="0"/>
              <a:t>Inference</a:t>
            </a:r>
            <a:r>
              <a:rPr lang="en-US" sz="1800" smtClean="0"/>
              <a:t> From some facts, others can be inferred. </a:t>
            </a:r>
          </a:p>
          <a:p>
            <a:pPr eaLnBrk="1" hangingPunct="1">
              <a:lnSpc>
                <a:spcPct val="95000"/>
              </a:lnSpc>
            </a:pPr>
            <a:r>
              <a:rPr lang="en-US" sz="1800" b="1" smtClean="0"/>
              <a:t>Automated reasoning </a:t>
            </a:r>
          </a:p>
          <a:p>
            <a:pPr eaLnBrk="1" hangingPunct="1">
              <a:lnSpc>
                <a:spcPct val="95000"/>
              </a:lnSpc>
            </a:pPr>
            <a:r>
              <a:rPr lang="en-US" sz="1800" b="1" smtClean="0"/>
              <a:t>Learning from experience</a:t>
            </a:r>
            <a:r>
              <a:rPr lang="en-US" sz="1800" smtClean="0"/>
              <a:t> </a:t>
            </a:r>
          </a:p>
          <a:p>
            <a:pPr eaLnBrk="1" hangingPunct="1">
              <a:lnSpc>
                <a:spcPct val="95000"/>
              </a:lnSpc>
            </a:pPr>
            <a:r>
              <a:rPr lang="en-US" sz="1800" b="1" smtClean="0"/>
              <a:t>Planning</a:t>
            </a:r>
            <a:r>
              <a:rPr lang="en-US" sz="1800" smtClean="0"/>
              <a:t> To generate a strategy for achieving some goal</a:t>
            </a:r>
          </a:p>
          <a:p>
            <a:pPr eaLnBrk="1" hangingPunct="1">
              <a:lnSpc>
                <a:spcPct val="95000"/>
              </a:lnSpc>
            </a:pPr>
            <a:r>
              <a:rPr lang="en-US" sz="1800" b="1" smtClean="0"/>
              <a:t>Epistemology</a:t>
            </a:r>
            <a:r>
              <a:rPr lang="en-US" sz="1800" smtClean="0"/>
              <a:t> This is a study of the kinds of knowledge that are required for solving problems in the world. </a:t>
            </a:r>
          </a:p>
          <a:p>
            <a:pPr eaLnBrk="1" hangingPunct="1">
              <a:lnSpc>
                <a:spcPct val="95000"/>
              </a:lnSpc>
            </a:pPr>
            <a:r>
              <a:rPr lang="en-US" sz="1800" b="1" smtClean="0"/>
              <a:t>Ontology</a:t>
            </a:r>
            <a:r>
              <a:rPr lang="en-US" sz="1800" smtClean="0"/>
              <a:t> Ontology is the study of the kinds of things that exist. In AI, the programs and sentences deal with various kinds of objects, and we study what these kinds are and what their basic properties are. </a:t>
            </a:r>
          </a:p>
          <a:p>
            <a:pPr eaLnBrk="1" hangingPunct="1">
              <a:lnSpc>
                <a:spcPct val="95000"/>
              </a:lnSpc>
            </a:pPr>
            <a:r>
              <a:rPr lang="en-US" sz="1800" b="1" smtClean="0"/>
              <a:t>Genetic programming</a:t>
            </a:r>
          </a:p>
          <a:p>
            <a:pPr eaLnBrk="1" hangingPunct="1">
              <a:lnSpc>
                <a:spcPct val="95000"/>
              </a:lnSpc>
            </a:pPr>
            <a:r>
              <a:rPr lang="en-US" sz="1800" b="1" smtClean="0"/>
              <a:t>Emotions???</a:t>
            </a:r>
            <a:endParaRPr lang="en-US" sz="1800" smtClean="0"/>
          </a:p>
          <a:p>
            <a:pPr eaLnBrk="1" hangingPunct="1">
              <a:lnSpc>
                <a:spcPct val="95000"/>
              </a:lnSpc>
            </a:pPr>
            <a:r>
              <a:rPr lang="en-US" sz="180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left)">
                                      <p:cBhvr>
                                        <p:cTn id="7" dur="500"/>
                                        <p:tgtEl>
                                          <p:spTgt spid="3379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3795">
                                            <p:txEl>
                                              <p:pRg st="1" end="1"/>
                                            </p:txEl>
                                          </p:spTgt>
                                        </p:tgtEl>
                                        <p:attrNameLst>
                                          <p:attrName>style.visibility</p:attrName>
                                        </p:attrNameLst>
                                      </p:cBhvr>
                                      <p:to>
                                        <p:strVal val="visible"/>
                                      </p:to>
                                    </p:set>
                                    <p:animEffect transition="in" filter="wipe(left)">
                                      <p:cBhvr>
                                        <p:cTn id="10" dur="500"/>
                                        <p:tgtEl>
                                          <p:spTgt spid="3379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animEffect transition="in" filter="wipe(left)">
                                      <p:cBhvr>
                                        <p:cTn id="13" dur="500"/>
                                        <p:tgtEl>
                                          <p:spTgt spid="3379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3795">
                                            <p:txEl>
                                              <p:pRg st="3" end="3"/>
                                            </p:txEl>
                                          </p:spTgt>
                                        </p:tgtEl>
                                        <p:attrNameLst>
                                          <p:attrName>style.visibility</p:attrName>
                                        </p:attrNameLst>
                                      </p:cBhvr>
                                      <p:to>
                                        <p:strVal val="visible"/>
                                      </p:to>
                                    </p:set>
                                    <p:animEffect transition="in" filter="wipe(left)">
                                      <p:cBhvr>
                                        <p:cTn id="16" dur="500"/>
                                        <p:tgtEl>
                                          <p:spTgt spid="3379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3795">
                                            <p:txEl>
                                              <p:pRg st="4" end="4"/>
                                            </p:txEl>
                                          </p:spTgt>
                                        </p:tgtEl>
                                        <p:attrNameLst>
                                          <p:attrName>style.visibility</p:attrName>
                                        </p:attrNameLst>
                                      </p:cBhvr>
                                      <p:to>
                                        <p:strVal val="visible"/>
                                      </p:to>
                                    </p:set>
                                    <p:animEffect transition="in" filter="wipe(left)">
                                      <p:cBhvr>
                                        <p:cTn id="19" dur="500"/>
                                        <p:tgtEl>
                                          <p:spTgt spid="33795">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3795">
                                            <p:txEl>
                                              <p:pRg st="5" end="5"/>
                                            </p:txEl>
                                          </p:spTgt>
                                        </p:tgtEl>
                                        <p:attrNameLst>
                                          <p:attrName>style.visibility</p:attrName>
                                        </p:attrNameLst>
                                      </p:cBhvr>
                                      <p:to>
                                        <p:strVal val="visible"/>
                                      </p:to>
                                    </p:set>
                                    <p:animEffect transition="in" filter="wipe(left)">
                                      <p:cBhvr>
                                        <p:cTn id="22" dur="500"/>
                                        <p:tgtEl>
                                          <p:spTgt spid="33795">
                                            <p:txEl>
                                              <p:pRg st="5" end="5"/>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3795">
                                            <p:txEl>
                                              <p:pRg st="6" end="6"/>
                                            </p:txEl>
                                          </p:spTgt>
                                        </p:tgtEl>
                                        <p:attrNameLst>
                                          <p:attrName>style.visibility</p:attrName>
                                        </p:attrNameLst>
                                      </p:cBhvr>
                                      <p:to>
                                        <p:strVal val="visible"/>
                                      </p:to>
                                    </p:set>
                                    <p:animEffect transition="in" filter="wipe(left)">
                                      <p:cBhvr>
                                        <p:cTn id="25" dur="500"/>
                                        <p:tgtEl>
                                          <p:spTgt spid="33795">
                                            <p:txEl>
                                              <p:pRg st="6" end="6"/>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3795">
                                            <p:txEl>
                                              <p:pRg st="7" end="7"/>
                                            </p:txEl>
                                          </p:spTgt>
                                        </p:tgtEl>
                                        <p:attrNameLst>
                                          <p:attrName>style.visibility</p:attrName>
                                        </p:attrNameLst>
                                      </p:cBhvr>
                                      <p:to>
                                        <p:strVal val="visible"/>
                                      </p:to>
                                    </p:set>
                                    <p:animEffect transition="in" filter="wipe(left)">
                                      <p:cBhvr>
                                        <p:cTn id="28" dur="500"/>
                                        <p:tgtEl>
                                          <p:spTgt spid="33795">
                                            <p:txEl>
                                              <p:pRg st="7" end="7"/>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33795">
                                            <p:txEl>
                                              <p:pRg st="8" end="8"/>
                                            </p:txEl>
                                          </p:spTgt>
                                        </p:tgtEl>
                                        <p:attrNameLst>
                                          <p:attrName>style.visibility</p:attrName>
                                        </p:attrNameLst>
                                      </p:cBhvr>
                                      <p:to>
                                        <p:strVal val="visible"/>
                                      </p:to>
                                    </p:set>
                                    <p:animEffect transition="in" filter="wipe(left)">
                                      <p:cBhvr>
                                        <p:cTn id="31" dur="500"/>
                                        <p:tgtEl>
                                          <p:spTgt spid="33795">
                                            <p:txEl>
                                              <p:pRg st="8" end="8"/>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3795">
                                            <p:txEl>
                                              <p:pRg st="9" end="9"/>
                                            </p:txEl>
                                          </p:spTgt>
                                        </p:tgtEl>
                                        <p:attrNameLst>
                                          <p:attrName>style.visibility</p:attrName>
                                        </p:attrNameLst>
                                      </p:cBhvr>
                                      <p:to>
                                        <p:strVal val="visible"/>
                                      </p:to>
                                    </p:set>
                                    <p:animEffect transition="in" filter="wipe(left)">
                                      <p:cBhvr>
                                        <p:cTn id="34" dur="500"/>
                                        <p:tgtEl>
                                          <p:spTgt spid="33795">
                                            <p:txEl>
                                              <p:pRg st="9" end="9"/>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33795">
                                            <p:txEl>
                                              <p:pRg st="10" end="10"/>
                                            </p:txEl>
                                          </p:spTgt>
                                        </p:tgtEl>
                                        <p:attrNameLst>
                                          <p:attrName>style.visibility</p:attrName>
                                        </p:attrNameLst>
                                      </p:cBhvr>
                                      <p:to>
                                        <p:strVal val="visible"/>
                                      </p:to>
                                    </p:set>
                                    <p:animEffect transition="in" filter="wipe(left)">
                                      <p:cBhvr>
                                        <p:cTn id="37" dur="500"/>
                                        <p:tgtEl>
                                          <p:spTgt spid="33795">
                                            <p:txEl>
                                              <p:pRg st="10" end="10"/>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33795">
                                            <p:txEl>
                                              <p:pRg st="11" end="11"/>
                                            </p:txEl>
                                          </p:spTgt>
                                        </p:tgtEl>
                                        <p:attrNameLst>
                                          <p:attrName>style.visibility</p:attrName>
                                        </p:attrNameLst>
                                      </p:cBhvr>
                                      <p:to>
                                        <p:strVal val="visible"/>
                                      </p:to>
                                    </p:set>
                                    <p:animEffect transition="in" filter="wipe(left)">
                                      <p:cBhvr>
                                        <p:cTn id="40" dur="500"/>
                                        <p:tgtEl>
                                          <p:spTgt spid="33795">
                                            <p:txEl>
                                              <p:pRg st="11" end="11"/>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33795">
                                            <p:txEl>
                                              <p:pRg st="12" end="12"/>
                                            </p:txEl>
                                          </p:spTgt>
                                        </p:tgtEl>
                                        <p:attrNameLst>
                                          <p:attrName>style.visibility</p:attrName>
                                        </p:attrNameLst>
                                      </p:cBhvr>
                                      <p:to>
                                        <p:strVal val="visible"/>
                                      </p:to>
                                    </p:set>
                                    <p:animEffect transition="in" filter="wipe(left)">
                                      <p:cBhvr>
                                        <p:cTn id="43" dur="500"/>
                                        <p:tgtEl>
                                          <p:spTgt spid="33795">
                                            <p:txEl>
                                              <p:pRg st="12" end="12"/>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33795">
                                            <p:txEl>
                                              <p:pRg st="13" end="13"/>
                                            </p:txEl>
                                          </p:spTgt>
                                        </p:tgtEl>
                                        <p:attrNameLst>
                                          <p:attrName>style.visibility</p:attrName>
                                        </p:attrNameLst>
                                      </p:cBhvr>
                                      <p:to>
                                        <p:strVal val="visible"/>
                                      </p:to>
                                    </p:set>
                                    <p:animEffect transition="in" filter="wipe(left)">
                                      <p:cBhvr>
                                        <p:cTn id="46" dur="500"/>
                                        <p:tgtEl>
                                          <p:spTgt spid="3379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Footer Placeholder 2"/>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6147" name="Slide Number Placeholder 3"/>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34A82F4-49EA-4743-AD50-1D8717440DEA}" type="slidenum">
              <a:rPr lang="en-US">
                <a:latin typeface="Arial Black" pitchFamily="34" charset="0"/>
              </a:rPr>
              <a:pPr/>
              <a:t>4</a:t>
            </a:fld>
            <a:endParaRPr lang="en-US">
              <a:latin typeface="Arial Black" pitchFamily="34" charset="0"/>
            </a:endParaRPr>
          </a:p>
        </p:txBody>
      </p:sp>
      <p:sp>
        <p:nvSpPr>
          <p:cNvPr id="6148" name="Date Placeholder 4"/>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0320EC9-27E7-4C89-8B9D-526A5B96433C}" type="datetime1">
              <a:rPr lang="en-US"/>
              <a:pPr/>
              <a:t>2/17/2014</a:t>
            </a:fld>
            <a:endParaRPr lang="en-US"/>
          </a:p>
        </p:txBody>
      </p:sp>
      <p:sp>
        <p:nvSpPr>
          <p:cNvPr id="6149" name="Rectangle 2"/>
          <p:cNvSpPr>
            <a:spLocks noGrp="1" noChangeArrowheads="1"/>
          </p:cNvSpPr>
          <p:nvPr>
            <p:ph type="title"/>
          </p:nvPr>
        </p:nvSpPr>
        <p:spPr>
          <a:xfrm>
            <a:off x="457200" y="609600"/>
            <a:ext cx="8229600" cy="685800"/>
          </a:xfrm>
        </p:spPr>
        <p:txBody>
          <a:bodyPr/>
          <a:lstStyle/>
          <a:p>
            <a:pPr eaLnBrk="1" hangingPunct="1"/>
            <a:r>
              <a:rPr lang="en-US" sz="4000" smtClean="0"/>
              <a:t>AIBO</a:t>
            </a:r>
          </a:p>
        </p:txBody>
      </p:sp>
      <p:pic>
        <p:nvPicPr>
          <p:cNvPr id="50181" name="Picture 5" descr="spec_detail"/>
          <p:cNvPicPr preferRelativeResize="0">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228600" y="1770063"/>
            <a:ext cx="5105400" cy="4325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0182" name="Text Box 6"/>
          <p:cNvSpPr txBox="1">
            <a:spLocks noChangeArrowheads="1"/>
          </p:cNvSpPr>
          <p:nvPr/>
        </p:nvSpPr>
        <p:spPr bwMode="auto">
          <a:xfrm>
            <a:off x="441325" y="6110288"/>
            <a:ext cx="2395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Comic Sans MS" pitchFamily="66" charset="0"/>
              </a:rPr>
              <a:t>http://www.aibo.com</a:t>
            </a:r>
          </a:p>
        </p:txBody>
      </p:sp>
      <p:pic>
        <p:nvPicPr>
          <p:cNvPr id="50183" name="Picture 7" descr="AIBO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588" y="1143000"/>
            <a:ext cx="3224212"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8" descr="AIBO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588" y="3668713"/>
            <a:ext cx="322421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fade">
                                      <p:cBhvr>
                                        <p:cTn id="7" dur="500"/>
                                        <p:tgtEl>
                                          <p:spTgt spid="50181"/>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0183"/>
                                        </p:tgtEl>
                                        <p:attrNameLst>
                                          <p:attrName>style.visibility</p:attrName>
                                        </p:attrNameLst>
                                      </p:cBhvr>
                                      <p:to>
                                        <p:strVal val="visible"/>
                                      </p:to>
                                    </p:set>
                                    <p:animEffect transition="in" filter="fade">
                                      <p:cBhvr>
                                        <p:cTn id="11" dur="500"/>
                                        <p:tgtEl>
                                          <p:spTgt spid="50183"/>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184"/>
                                        </p:tgtEl>
                                        <p:attrNameLst>
                                          <p:attrName>style.visibility</p:attrName>
                                        </p:attrNameLst>
                                      </p:cBhvr>
                                      <p:to>
                                        <p:strVal val="visible"/>
                                      </p:to>
                                    </p:set>
                                    <p:animEffect transition="in" filter="fade">
                                      <p:cBhvr>
                                        <p:cTn id="15" dur="500"/>
                                        <p:tgtEl>
                                          <p:spTgt spid="50184"/>
                                        </p:tgtEl>
                                      </p:cBhvr>
                                    </p:animEffect>
                                  </p:childTnLst>
                                </p:cTn>
                              </p:par>
                            </p:childTnLst>
                          </p:cTn>
                        </p:par>
                        <p:par>
                          <p:cTn id="16" fill="hold" nodeType="afterGroup">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50182"/>
                                        </p:tgtEl>
                                        <p:attrNameLst>
                                          <p:attrName>style.visibility</p:attrName>
                                        </p:attrNameLst>
                                      </p:cBhvr>
                                      <p:to>
                                        <p:strVal val="visible"/>
                                      </p:to>
                                    </p:set>
                                    <p:anim calcmode="lin" valueType="num">
                                      <p:cBhvr>
                                        <p:cTn id="19" dur="500" fill="hold"/>
                                        <p:tgtEl>
                                          <p:spTgt spid="50182"/>
                                        </p:tgtEl>
                                        <p:attrNameLst>
                                          <p:attrName>ppt_w</p:attrName>
                                        </p:attrNameLst>
                                      </p:cBhvr>
                                      <p:tavLst>
                                        <p:tav tm="0">
                                          <p:val>
                                            <p:fltVal val="0"/>
                                          </p:val>
                                        </p:tav>
                                        <p:tav tm="100000">
                                          <p:val>
                                            <p:strVal val="#ppt_w"/>
                                          </p:val>
                                        </p:tav>
                                      </p:tavLst>
                                    </p:anim>
                                    <p:anim calcmode="lin" valueType="num">
                                      <p:cBhvr>
                                        <p:cTn id="20" dur="500" fill="hold"/>
                                        <p:tgtEl>
                                          <p:spTgt spid="50182"/>
                                        </p:tgtEl>
                                        <p:attrNameLst>
                                          <p:attrName>ppt_h</p:attrName>
                                        </p:attrNameLst>
                                      </p:cBhvr>
                                      <p:tavLst>
                                        <p:tav tm="0">
                                          <p:val>
                                            <p:fltVal val="0"/>
                                          </p:val>
                                        </p:tav>
                                        <p:tav tm="100000">
                                          <p:val>
                                            <p:strVal val="#ppt_h"/>
                                          </p:val>
                                        </p:tav>
                                      </p:tavLst>
                                    </p:anim>
                                    <p:animEffect transition="in" filter="fade">
                                      <p:cBhvr>
                                        <p:cTn id="21"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2"/>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7171" name="Slide Number Placeholder 3"/>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AF37A11-CB4C-4D5A-8296-26CF14E04092}" type="slidenum">
              <a:rPr lang="en-US">
                <a:latin typeface="Arial Black" pitchFamily="34" charset="0"/>
              </a:rPr>
              <a:pPr/>
              <a:t>5</a:t>
            </a:fld>
            <a:endParaRPr lang="en-US">
              <a:latin typeface="Arial Black" pitchFamily="34" charset="0"/>
            </a:endParaRPr>
          </a:p>
        </p:txBody>
      </p:sp>
      <p:sp>
        <p:nvSpPr>
          <p:cNvPr id="7172" name="Date Placeholder 4"/>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6091819-519A-4AFB-9CCA-EF784A824574}" type="datetime1">
              <a:rPr lang="en-US"/>
              <a:pPr/>
              <a:t>2/17/2014</a:t>
            </a:fld>
            <a:endParaRPr lang="en-US"/>
          </a:p>
        </p:txBody>
      </p:sp>
      <p:sp>
        <p:nvSpPr>
          <p:cNvPr id="7173" name="Rectangle 2"/>
          <p:cNvSpPr>
            <a:spLocks noGrp="1" noChangeArrowheads="1"/>
          </p:cNvSpPr>
          <p:nvPr>
            <p:ph type="title"/>
          </p:nvPr>
        </p:nvSpPr>
        <p:spPr>
          <a:xfrm>
            <a:off x="457200" y="457200"/>
            <a:ext cx="8229600" cy="685800"/>
          </a:xfrm>
        </p:spPr>
        <p:txBody>
          <a:bodyPr/>
          <a:lstStyle/>
          <a:p>
            <a:pPr eaLnBrk="1" hangingPunct="1"/>
            <a:r>
              <a:rPr lang="en-US" sz="3600" dirty="0" smtClean="0"/>
              <a:t>Natural Language Processing</a:t>
            </a:r>
          </a:p>
        </p:txBody>
      </p:sp>
      <p:sp>
        <p:nvSpPr>
          <p:cNvPr id="51203" name="Rectangle 3"/>
          <p:cNvSpPr>
            <a:spLocks noChangeArrowheads="1"/>
          </p:cNvSpPr>
          <p:nvPr/>
        </p:nvSpPr>
        <p:spPr bwMode="auto">
          <a:xfrm>
            <a:off x="4495800" y="6096000"/>
            <a:ext cx="450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http://www.ai.mit.edu/projects/infolab/</a:t>
            </a:r>
          </a:p>
        </p:txBody>
      </p:sp>
      <p:pic>
        <p:nvPicPr>
          <p:cNvPr id="51205" name="Picture 5" descr="ai"/>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3733800" y="2659062"/>
            <a:ext cx="5257442"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J:\Camp Prodi 2013\GAmbar2\ntt-docomo-hanashite-honyaku-134909418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52400" y="1143000"/>
            <a:ext cx="5676721" cy="22544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checkerboard(across)">
                                      <p:cBhvr>
                                        <p:cTn id="7" dur="500"/>
                                        <p:tgtEl>
                                          <p:spTgt spid="51205"/>
                                        </p:tgtEl>
                                      </p:cBhvr>
                                    </p:animEffect>
                                  </p:childTnLst>
                                </p:cTn>
                              </p:par>
                              <p:par>
                                <p:cTn id="8" presetID="53" presetClass="entr" presetSubtype="0" fill="hold" grpId="0" nodeType="withEffect">
                                  <p:stCondLst>
                                    <p:cond delay="0"/>
                                  </p:stCondLst>
                                  <p:childTnLst>
                                    <p:set>
                                      <p:cBhvr>
                                        <p:cTn id="9" dur="1" fill="hold">
                                          <p:stCondLst>
                                            <p:cond delay="0"/>
                                          </p:stCondLst>
                                        </p:cTn>
                                        <p:tgtEl>
                                          <p:spTgt spid="51203"/>
                                        </p:tgtEl>
                                        <p:attrNameLst>
                                          <p:attrName>style.visibility</p:attrName>
                                        </p:attrNameLst>
                                      </p:cBhvr>
                                      <p:to>
                                        <p:strVal val="visible"/>
                                      </p:to>
                                    </p:set>
                                    <p:anim calcmode="lin" valueType="num">
                                      <p:cBhvr>
                                        <p:cTn id="10" dur="500" fill="hold"/>
                                        <p:tgtEl>
                                          <p:spTgt spid="51203"/>
                                        </p:tgtEl>
                                        <p:attrNameLst>
                                          <p:attrName>ppt_w</p:attrName>
                                        </p:attrNameLst>
                                      </p:cBhvr>
                                      <p:tavLst>
                                        <p:tav tm="0">
                                          <p:val>
                                            <p:fltVal val="0"/>
                                          </p:val>
                                        </p:tav>
                                        <p:tav tm="100000">
                                          <p:val>
                                            <p:strVal val="#ppt_w"/>
                                          </p:val>
                                        </p:tav>
                                      </p:tavLst>
                                    </p:anim>
                                    <p:anim calcmode="lin" valueType="num">
                                      <p:cBhvr>
                                        <p:cTn id="11" dur="500" fill="hold"/>
                                        <p:tgtEl>
                                          <p:spTgt spid="51203"/>
                                        </p:tgtEl>
                                        <p:attrNameLst>
                                          <p:attrName>ppt_h</p:attrName>
                                        </p:attrNameLst>
                                      </p:cBhvr>
                                      <p:tavLst>
                                        <p:tav tm="0">
                                          <p:val>
                                            <p:fltVal val="0"/>
                                          </p:val>
                                        </p:tav>
                                        <p:tav tm="100000">
                                          <p:val>
                                            <p:strVal val="#ppt_h"/>
                                          </p:val>
                                        </p:tav>
                                      </p:tavLst>
                                    </p:anim>
                                    <p:animEffect transition="in" filter="fade">
                                      <p:cBhvr>
                                        <p:cTn id="12" dur="500"/>
                                        <p:tgtEl>
                                          <p:spTgt spid="51203"/>
                                        </p:tgtEl>
                                      </p:cBhvr>
                                    </p:animEffect>
                                  </p:childTnLst>
                                </p:cTn>
                              </p:par>
                              <p:par>
                                <p:cTn id="13" presetID="2" presetClass="entr" presetSubtype="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8195" name="Slide Number Placeholder 3"/>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D8EA10-8D60-4D6A-8107-98D75BDE06FA}" type="slidenum">
              <a:rPr lang="en-US">
                <a:latin typeface="Arial Black" pitchFamily="34" charset="0"/>
              </a:rPr>
              <a:pPr/>
              <a:t>6</a:t>
            </a:fld>
            <a:endParaRPr lang="en-US">
              <a:latin typeface="Arial Black" pitchFamily="34" charset="0"/>
            </a:endParaRPr>
          </a:p>
        </p:txBody>
      </p:sp>
      <p:sp>
        <p:nvSpPr>
          <p:cNvPr id="8196" name="Date Placeholder 4"/>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0888F59-8A12-47A1-A71D-B90D1CFD9E1B}" type="datetime1">
              <a:rPr lang="en-US"/>
              <a:pPr/>
              <a:t>2/17/2014</a:t>
            </a:fld>
            <a:endParaRPr lang="en-US"/>
          </a:p>
        </p:txBody>
      </p:sp>
      <p:sp>
        <p:nvSpPr>
          <p:cNvPr id="8197" name="Rectangle 2"/>
          <p:cNvSpPr>
            <a:spLocks noGrp="1" noChangeArrowheads="1"/>
          </p:cNvSpPr>
          <p:nvPr>
            <p:ph type="title"/>
          </p:nvPr>
        </p:nvSpPr>
        <p:spPr>
          <a:xfrm>
            <a:off x="457200" y="457200"/>
            <a:ext cx="8229600" cy="685800"/>
          </a:xfrm>
        </p:spPr>
        <p:txBody>
          <a:bodyPr/>
          <a:lstStyle/>
          <a:p>
            <a:pPr eaLnBrk="1" hangingPunct="1"/>
            <a:r>
              <a:rPr lang="en-US" sz="3600" smtClean="0"/>
              <a:t>Game Playing</a:t>
            </a:r>
          </a:p>
        </p:txBody>
      </p:sp>
      <p:pic>
        <p:nvPicPr>
          <p:cNvPr id="98312" name="Picture 8" descr="untitled"/>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4267200" y="457200"/>
            <a:ext cx="4648200" cy="2905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8313" name="Text Box 9"/>
          <p:cNvSpPr txBox="1">
            <a:spLocks noChangeArrowheads="1"/>
          </p:cNvSpPr>
          <p:nvPr/>
        </p:nvSpPr>
        <p:spPr bwMode="auto">
          <a:xfrm>
            <a:off x="4191000" y="3352800"/>
            <a:ext cx="49039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600" b="1" dirty="0">
                <a:latin typeface="Times New Roman" charset="0"/>
              </a:rPr>
              <a:t>Romance Of The Three Kingdom XI (Strategy Game)</a:t>
            </a:r>
          </a:p>
        </p:txBody>
      </p:sp>
      <p:pic>
        <p:nvPicPr>
          <p:cNvPr id="98314" name="Picture 10" descr="RE4"/>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4191000" y="3802063"/>
            <a:ext cx="4724400" cy="264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8315" name="Text Box 11"/>
          <p:cNvSpPr txBox="1">
            <a:spLocks noChangeArrowheads="1"/>
          </p:cNvSpPr>
          <p:nvPr/>
        </p:nvSpPr>
        <p:spPr bwMode="auto">
          <a:xfrm>
            <a:off x="2597150" y="5759450"/>
            <a:ext cx="1593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Times New Roman" charset="0"/>
              </a:rPr>
              <a:t>Resident Evil 4</a:t>
            </a:r>
          </a:p>
          <a:p>
            <a:r>
              <a:rPr lang="en-US">
                <a:latin typeface="Times New Roman" charset="0"/>
              </a:rPr>
              <a:t>(Action Game)</a:t>
            </a:r>
          </a:p>
        </p:txBody>
      </p:sp>
      <p:pic>
        <p:nvPicPr>
          <p:cNvPr id="983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143000"/>
            <a:ext cx="3810000" cy="2806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8317" name="Text Box 13"/>
          <p:cNvSpPr txBox="1">
            <a:spLocks noChangeArrowheads="1"/>
          </p:cNvSpPr>
          <p:nvPr/>
        </p:nvSpPr>
        <p:spPr bwMode="auto">
          <a:xfrm>
            <a:off x="457200" y="3962400"/>
            <a:ext cx="3041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Times New Roman" charset="0"/>
              </a:rPr>
              <a:t>CC5: Battle Of Soerabaja 1945</a:t>
            </a:r>
          </a:p>
          <a:p>
            <a:r>
              <a:rPr lang="en-US">
                <a:latin typeface="Times New Roman" charset="0"/>
              </a:rPr>
              <a:t>(War Game)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8317"/>
                                        </p:tgtEl>
                                        <p:attrNameLst>
                                          <p:attrName>style.visibility</p:attrName>
                                        </p:attrNameLst>
                                      </p:cBhvr>
                                      <p:to>
                                        <p:strVal val="visible"/>
                                      </p:to>
                                    </p:set>
                                    <p:animEffect transition="in" filter="wipe(down)">
                                      <p:cBhvr>
                                        <p:cTn id="7" dur="500"/>
                                        <p:tgtEl>
                                          <p:spTgt spid="98317"/>
                                        </p:tgtEl>
                                      </p:cBhvr>
                                    </p:animEffect>
                                  </p:childTnLst>
                                </p:cTn>
                              </p:par>
                              <p:par>
                                <p:cTn id="8" presetID="22" presetClass="entr" presetSubtype="4" fill="hold" nodeType="withEffect">
                                  <p:stCondLst>
                                    <p:cond delay="0"/>
                                  </p:stCondLst>
                                  <p:childTnLst>
                                    <p:set>
                                      <p:cBhvr>
                                        <p:cTn id="9" dur="1" fill="hold">
                                          <p:stCondLst>
                                            <p:cond delay="0"/>
                                          </p:stCondLst>
                                        </p:cTn>
                                        <p:tgtEl>
                                          <p:spTgt spid="98316"/>
                                        </p:tgtEl>
                                        <p:attrNameLst>
                                          <p:attrName>style.visibility</p:attrName>
                                        </p:attrNameLst>
                                      </p:cBhvr>
                                      <p:to>
                                        <p:strVal val="visible"/>
                                      </p:to>
                                    </p:set>
                                    <p:animEffect transition="in" filter="wipe(down)">
                                      <p:cBhvr>
                                        <p:cTn id="10" dur="500"/>
                                        <p:tgtEl>
                                          <p:spTgt spid="98316"/>
                                        </p:tgtEl>
                                      </p:cBhvr>
                                    </p:animEffect>
                                  </p:childTnLst>
                                </p:cTn>
                              </p:par>
                            </p:childTnLst>
                          </p:cTn>
                        </p:par>
                        <p:par>
                          <p:cTn id="11" fill="hold" nodeType="afterGroup">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8313"/>
                                        </p:tgtEl>
                                        <p:attrNameLst>
                                          <p:attrName>style.visibility</p:attrName>
                                        </p:attrNameLst>
                                      </p:cBhvr>
                                      <p:to>
                                        <p:strVal val="visible"/>
                                      </p:to>
                                    </p:set>
                                    <p:animEffect transition="in" filter="wipe(down)">
                                      <p:cBhvr>
                                        <p:cTn id="14" dur="500"/>
                                        <p:tgtEl>
                                          <p:spTgt spid="98313"/>
                                        </p:tgtEl>
                                      </p:cBhvr>
                                    </p:animEffect>
                                  </p:childTnLst>
                                </p:cTn>
                              </p:par>
                              <p:par>
                                <p:cTn id="15" presetID="22" presetClass="entr" presetSubtype="4" fill="hold" nodeType="withEffect">
                                  <p:stCondLst>
                                    <p:cond delay="0"/>
                                  </p:stCondLst>
                                  <p:childTnLst>
                                    <p:set>
                                      <p:cBhvr>
                                        <p:cTn id="16" dur="1" fill="hold">
                                          <p:stCondLst>
                                            <p:cond delay="0"/>
                                          </p:stCondLst>
                                        </p:cTn>
                                        <p:tgtEl>
                                          <p:spTgt spid="98312"/>
                                        </p:tgtEl>
                                        <p:attrNameLst>
                                          <p:attrName>style.visibility</p:attrName>
                                        </p:attrNameLst>
                                      </p:cBhvr>
                                      <p:to>
                                        <p:strVal val="visible"/>
                                      </p:to>
                                    </p:set>
                                    <p:animEffect transition="in" filter="wipe(down)">
                                      <p:cBhvr>
                                        <p:cTn id="17" dur="500"/>
                                        <p:tgtEl>
                                          <p:spTgt spid="98312"/>
                                        </p:tgtEl>
                                      </p:cBhvr>
                                    </p:animEffect>
                                  </p:childTnLst>
                                </p:cTn>
                              </p:par>
                            </p:childTnLst>
                          </p:cTn>
                        </p:par>
                        <p:par>
                          <p:cTn id="18" fill="hold" nodeType="afterGroup">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98315"/>
                                        </p:tgtEl>
                                        <p:attrNameLst>
                                          <p:attrName>style.visibility</p:attrName>
                                        </p:attrNameLst>
                                      </p:cBhvr>
                                      <p:to>
                                        <p:strVal val="visible"/>
                                      </p:to>
                                    </p:set>
                                    <p:animEffect transition="in" filter="wipe(down)">
                                      <p:cBhvr>
                                        <p:cTn id="21" dur="500"/>
                                        <p:tgtEl>
                                          <p:spTgt spid="98315"/>
                                        </p:tgtEl>
                                      </p:cBhvr>
                                    </p:animEffect>
                                  </p:childTnLst>
                                </p:cTn>
                              </p:par>
                              <p:par>
                                <p:cTn id="22" presetID="22" presetClass="entr" presetSubtype="4" fill="hold" nodeType="withEffect">
                                  <p:stCondLst>
                                    <p:cond delay="0"/>
                                  </p:stCondLst>
                                  <p:childTnLst>
                                    <p:set>
                                      <p:cBhvr>
                                        <p:cTn id="23" dur="1" fill="hold">
                                          <p:stCondLst>
                                            <p:cond delay="0"/>
                                          </p:stCondLst>
                                        </p:cTn>
                                        <p:tgtEl>
                                          <p:spTgt spid="98314"/>
                                        </p:tgtEl>
                                        <p:attrNameLst>
                                          <p:attrName>style.visibility</p:attrName>
                                        </p:attrNameLst>
                                      </p:cBhvr>
                                      <p:to>
                                        <p:strVal val="visible"/>
                                      </p:to>
                                    </p:set>
                                    <p:animEffect transition="in" filter="wipe(down)">
                                      <p:cBhvr>
                                        <p:cTn id="24" dur="500"/>
                                        <p:tgtEl>
                                          <p:spTgt spid="98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3" grpId="0"/>
      <p:bldP spid="98315" grpId="0"/>
      <p:bldP spid="983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921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1DE19F1-B6F5-41D2-96EA-084EB16D970B}" type="slidenum">
              <a:rPr lang="en-US">
                <a:latin typeface="Arial Black" pitchFamily="34" charset="0"/>
              </a:rPr>
              <a:pPr/>
              <a:t>7</a:t>
            </a:fld>
            <a:endParaRPr lang="en-US">
              <a:latin typeface="Arial Black" pitchFamily="34" charset="0"/>
            </a:endParaRPr>
          </a:p>
        </p:txBody>
      </p:sp>
      <p:sp>
        <p:nvSpPr>
          <p:cNvPr id="922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A3D9A9C-B75D-4DCD-B27F-B067039D285B}" type="datetime1">
              <a:rPr lang="en-US"/>
              <a:pPr/>
              <a:t>2/17/2014</a:t>
            </a:fld>
            <a:endParaRPr lang="en-US"/>
          </a:p>
        </p:txBody>
      </p:sp>
      <p:pic>
        <p:nvPicPr>
          <p:cNvPr id="99400" name="Picture 72" descr="quake170904"/>
          <p:cNvPicPr>
            <a:picLocks noChangeAspect="1" noChangeArrowheads="1"/>
          </p:cNvPicPr>
          <p:nvPr/>
        </p:nvPicPr>
        <p:blipFill>
          <a:blip r:embed="rId2">
            <a:lum bright="40000" contrast="-10000"/>
            <a:extLst>
              <a:ext uri="{28A0092B-C50C-407E-A947-70E740481C1C}">
                <a14:useLocalDpi xmlns:a14="http://schemas.microsoft.com/office/drawing/2010/main" val="0"/>
              </a:ext>
            </a:extLst>
          </a:blip>
          <a:srcRect/>
          <a:stretch>
            <a:fillRect/>
          </a:stretch>
        </p:blipFill>
        <p:spPr bwMode="auto">
          <a:xfrm>
            <a:off x="3770313" y="533400"/>
            <a:ext cx="5221287" cy="586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222" name="Rectangle 2"/>
          <p:cNvSpPr>
            <a:spLocks noGrp="1" noChangeArrowheads="1"/>
          </p:cNvSpPr>
          <p:nvPr>
            <p:ph type="title"/>
          </p:nvPr>
        </p:nvSpPr>
        <p:spPr>
          <a:xfrm>
            <a:off x="304800" y="609600"/>
            <a:ext cx="3429000" cy="457200"/>
          </a:xfrm>
        </p:spPr>
        <p:txBody>
          <a:bodyPr/>
          <a:lstStyle/>
          <a:p>
            <a:pPr eaLnBrk="1" hangingPunct="1"/>
            <a:r>
              <a:rPr lang="en-US" sz="3600" smtClean="0"/>
              <a:t>Game Playing</a:t>
            </a:r>
          </a:p>
        </p:txBody>
      </p:sp>
      <p:grpSp>
        <p:nvGrpSpPr>
          <p:cNvPr id="99331" name="Group 3"/>
          <p:cNvGrpSpPr>
            <a:grpSpLocks/>
          </p:cNvGrpSpPr>
          <p:nvPr/>
        </p:nvGrpSpPr>
        <p:grpSpPr bwMode="auto">
          <a:xfrm>
            <a:off x="4244975" y="1366838"/>
            <a:ext cx="4217988" cy="4581525"/>
            <a:chOff x="2584" y="1098"/>
            <a:chExt cx="2657" cy="2886"/>
          </a:xfrm>
        </p:grpSpPr>
        <p:sp>
          <p:nvSpPr>
            <p:cNvPr id="9225" name="Text Box 4"/>
            <p:cNvSpPr txBox="1">
              <a:spLocks noChangeArrowheads="1"/>
            </p:cNvSpPr>
            <p:nvPr/>
          </p:nvSpPr>
          <p:spPr bwMode="auto">
            <a:xfrm rot="10800000" flipV="1">
              <a:off x="4088" y="1098"/>
              <a:ext cx="71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Retreat</a:t>
              </a:r>
            </a:p>
          </p:txBody>
        </p:sp>
        <p:sp>
          <p:nvSpPr>
            <p:cNvPr id="9226" name="Text Box 5"/>
            <p:cNvSpPr txBox="1">
              <a:spLocks noChangeArrowheads="1"/>
            </p:cNvSpPr>
            <p:nvPr/>
          </p:nvSpPr>
          <p:spPr bwMode="auto">
            <a:xfrm rot="10800000" flipV="1">
              <a:off x="4628" y="1294"/>
              <a:ext cx="613"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Attack</a:t>
              </a:r>
            </a:p>
          </p:txBody>
        </p:sp>
        <p:sp>
          <p:nvSpPr>
            <p:cNvPr id="9227" name="Rectangle 6"/>
            <p:cNvSpPr>
              <a:spLocks noChangeArrowheads="1"/>
            </p:cNvSpPr>
            <p:nvPr/>
          </p:nvSpPr>
          <p:spPr bwMode="auto">
            <a:xfrm rot="10800000">
              <a:off x="4557" y="3260"/>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8" name="Rectangle 7"/>
            <p:cNvSpPr>
              <a:spLocks noChangeArrowheads="1"/>
            </p:cNvSpPr>
            <p:nvPr/>
          </p:nvSpPr>
          <p:spPr bwMode="auto">
            <a:xfrm rot="10800000">
              <a:off x="4066" y="3260"/>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9" name="Rectangle 8"/>
            <p:cNvSpPr>
              <a:spLocks noChangeArrowheads="1"/>
            </p:cNvSpPr>
            <p:nvPr/>
          </p:nvSpPr>
          <p:spPr bwMode="auto">
            <a:xfrm rot="10800000">
              <a:off x="3576" y="3260"/>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0" name="Rectangle 9"/>
            <p:cNvSpPr>
              <a:spLocks noChangeArrowheads="1"/>
            </p:cNvSpPr>
            <p:nvPr/>
          </p:nvSpPr>
          <p:spPr bwMode="auto">
            <a:xfrm rot="10800000">
              <a:off x="3085" y="3260"/>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1" name="Rectangle 10"/>
            <p:cNvSpPr>
              <a:spLocks noChangeArrowheads="1"/>
            </p:cNvSpPr>
            <p:nvPr/>
          </p:nvSpPr>
          <p:spPr bwMode="auto">
            <a:xfrm rot="10800000">
              <a:off x="4557" y="2532"/>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2" name="Rectangle 11"/>
            <p:cNvSpPr>
              <a:spLocks noChangeArrowheads="1"/>
            </p:cNvSpPr>
            <p:nvPr/>
          </p:nvSpPr>
          <p:spPr bwMode="auto">
            <a:xfrm rot="10800000">
              <a:off x="4066" y="2532"/>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3" name="Rectangle 12"/>
            <p:cNvSpPr>
              <a:spLocks noChangeArrowheads="1"/>
            </p:cNvSpPr>
            <p:nvPr/>
          </p:nvSpPr>
          <p:spPr bwMode="auto">
            <a:xfrm rot="10800000">
              <a:off x="3576" y="2532"/>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4" name="Rectangle 13"/>
            <p:cNvSpPr>
              <a:spLocks noChangeArrowheads="1"/>
            </p:cNvSpPr>
            <p:nvPr/>
          </p:nvSpPr>
          <p:spPr bwMode="auto">
            <a:xfrm rot="10800000">
              <a:off x="3085" y="2532"/>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5" name="Rectangle 14"/>
            <p:cNvSpPr>
              <a:spLocks noChangeArrowheads="1"/>
            </p:cNvSpPr>
            <p:nvPr/>
          </p:nvSpPr>
          <p:spPr bwMode="auto">
            <a:xfrm rot="10800000">
              <a:off x="4802" y="1759"/>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6" name="Rectangle 15"/>
            <p:cNvSpPr>
              <a:spLocks noChangeArrowheads="1"/>
            </p:cNvSpPr>
            <p:nvPr/>
          </p:nvSpPr>
          <p:spPr bwMode="auto">
            <a:xfrm rot="10800000">
              <a:off x="4311" y="1759"/>
              <a:ext cx="246"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7" name="Rectangle 16"/>
            <p:cNvSpPr>
              <a:spLocks noChangeArrowheads="1"/>
            </p:cNvSpPr>
            <p:nvPr/>
          </p:nvSpPr>
          <p:spPr bwMode="auto">
            <a:xfrm rot="10800000">
              <a:off x="3821" y="1759"/>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8" name="Rectangle 17"/>
            <p:cNvSpPr>
              <a:spLocks noChangeArrowheads="1"/>
            </p:cNvSpPr>
            <p:nvPr/>
          </p:nvSpPr>
          <p:spPr bwMode="auto">
            <a:xfrm rot="10800000">
              <a:off x="3330" y="1759"/>
              <a:ext cx="246"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9" name="Rectangle 18"/>
            <p:cNvSpPr>
              <a:spLocks noChangeArrowheads="1"/>
            </p:cNvSpPr>
            <p:nvPr/>
          </p:nvSpPr>
          <p:spPr bwMode="auto">
            <a:xfrm rot="10800000">
              <a:off x="2840" y="1759"/>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0" name="Line 19"/>
            <p:cNvSpPr>
              <a:spLocks noChangeShapeType="1"/>
            </p:cNvSpPr>
            <p:nvPr/>
          </p:nvSpPr>
          <p:spPr bwMode="auto">
            <a:xfrm rot="10800000">
              <a:off x="4681" y="2714"/>
              <a:ext cx="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1" name="Line 20"/>
            <p:cNvSpPr>
              <a:spLocks noChangeShapeType="1"/>
            </p:cNvSpPr>
            <p:nvPr/>
          </p:nvSpPr>
          <p:spPr bwMode="auto">
            <a:xfrm rot="10800000">
              <a:off x="4190" y="2714"/>
              <a:ext cx="491"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2" name="Line 21"/>
            <p:cNvSpPr>
              <a:spLocks noChangeShapeType="1"/>
            </p:cNvSpPr>
            <p:nvPr/>
          </p:nvSpPr>
          <p:spPr bwMode="auto">
            <a:xfrm rot="10800000">
              <a:off x="3700" y="2714"/>
              <a:ext cx="981"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3" name="Line 22"/>
            <p:cNvSpPr>
              <a:spLocks noChangeShapeType="1"/>
            </p:cNvSpPr>
            <p:nvPr/>
          </p:nvSpPr>
          <p:spPr bwMode="auto">
            <a:xfrm rot="10800000">
              <a:off x="3207" y="2714"/>
              <a:ext cx="1473"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4" name="Line 23"/>
            <p:cNvSpPr>
              <a:spLocks noChangeShapeType="1"/>
            </p:cNvSpPr>
            <p:nvPr/>
          </p:nvSpPr>
          <p:spPr bwMode="auto">
            <a:xfrm rot="10800000" flipH="1">
              <a:off x="4190" y="2714"/>
              <a:ext cx="491"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5" name="Line 24"/>
            <p:cNvSpPr>
              <a:spLocks noChangeShapeType="1"/>
            </p:cNvSpPr>
            <p:nvPr/>
          </p:nvSpPr>
          <p:spPr bwMode="auto">
            <a:xfrm rot="10800000">
              <a:off x="4190" y="2714"/>
              <a:ext cx="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6" name="Line 25"/>
            <p:cNvSpPr>
              <a:spLocks noChangeShapeType="1"/>
            </p:cNvSpPr>
            <p:nvPr/>
          </p:nvSpPr>
          <p:spPr bwMode="auto">
            <a:xfrm rot="10800000">
              <a:off x="3700" y="2714"/>
              <a:ext cx="49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7" name="Line 26"/>
            <p:cNvSpPr>
              <a:spLocks noChangeShapeType="1"/>
            </p:cNvSpPr>
            <p:nvPr/>
          </p:nvSpPr>
          <p:spPr bwMode="auto">
            <a:xfrm rot="10800000">
              <a:off x="3207" y="2714"/>
              <a:ext cx="982"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8" name="Line 27"/>
            <p:cNvSpPr>
              <a:spLocks noChangeShapeType="1"/>
            </p:cNvSpPr>
            <p:nvPr/>
          </p:nvSpPr>
          <p:spPr bwMode="auto">
            <a:xfrm rot="10800000" flipH="1">
              <a:off x="3700" y="2714"/>
              <a:ext cx="981"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9" name="Line 28"/>
            <p:cNvSpPr>
              <a:spLocks noChangeShapeType="1"/>
            </p:cNvSpPr>
            <p:nvPr/>
          </p:nvSpPr>
          <p:spPr bwMode="auto">
            <a:xfrm rot="10800000" flipH="1">
              <a:off x="3700" y="2714"/>
              <a:ext cx="49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0" name="Line 29"/>
            <p:cNvSpPr>
              <a:spLocks noChangeShapeType="1"/>
            </p:cNvSpPr>
            <p:nvPr/>
          </p:nvSpPr>
          <p:spPr bwMode="auto">
            <a:xfrm rot="10800000">
              <a:off x="3700" y="2714"/>
              <a:ext cx="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1" name="Line 30"/>
            <p:cNvSpPr>
              <a:spLocks noChangeShapeType="1"/>
            </p:cNvSpPr>
            <p:nvPr/>
          </p:nvSpPr>
          <p:spPr bwMode="auto">
            <a:xfrm rot="10800000">
              <a:off x="3207" y="2714"/>
              <a:ext cx="492"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2" name="Line 31"/>
            <p:cNvSpPr>
              <a:spLocks noChangeShapeType="1"/>
            </p:cNvSpPr>
            <p:nvPr/>
          </p:nvSpPr>
          <p:spPr bwMode="auto">
            <a:xfrm rot="10800000">
              <a:off x="3208" y="2714"/>
              <a:ext cx="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3" name="Line 32"/>
            <p:cNvSpPr>
              <a:spLocks noChangeShapeType="1"/>
            </p:cNvSpPr>
            <p:nvPr/>
          </p:nvSpPr>
          <p:spPr bwMode="auto">
            <a:xfrm rot="10800000" flipH="1">
              <a:off x="3207" y="2714"/>
              <a:ext cx="492"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4" name="Line 33"/>
            <p:cNvSpPr>
              <a:spLocks noChangeShapeType="1"/>
            </p:cNvSpPr>
            <p:nvPr/>
          </p:nvSpPr>
          <p:spPr bwMode="auto">
            <a:xfrm rot="10800000" flipH="1">
              <a:off x="3207" y="2714"/>
              <a:ext cx="982"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5" name="Line 34"/>
            <p:cNvSpPr>
              <a:spLocks noChangeShapeType="1"/>
            </p:cNvSpPr>
            <p:nvPr/>
          </p:nvSpPr>
          <p:spPr bwMode="auto">
            <a:xfrm rot="10800000" flipH="1">
              <a:off x="3207" y="2714"/>
              <a:ext cx="1473"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6" name="Line 35"/>
            <p:cNvSpPr>
              <a:spLocks noChangeShapeType="1"/>
            </p:cNvSpPr>
            <p:nvPr/>
          </p:nvSpPr>
          <p:spPr bwMode="auto">
            <a:xfrm rot="10800000" flipH="1">
              <a:off x="4680"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7" name="Line 36"/>
            <p:cNvSpPr>
              <a:spLocks noChangeShapeType="1"/>
            </p:cNvSpPr>
            <p:nvPr/>
          </p:nvSpPr>
          <p:spPr bwMode="auto">
            <a:xfrm rot="10800000">
              <a:off x="4434" y="1941"/>
              <a:ext cx="24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8" name="Line 37"/>
            <p:cNvSpPr>
              <a:spLocks noChangeShapeType="1"/>
            </p:cNvSpPr>
            <p:nvPr/>
          </p:nvSpPr>
          <p:spPr bwMode="auto">
            <a:xfrm rot="10800000">
              <a:off x="3944" y="1941"/>
              <a:ext cx="73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9" name="Line 38"/>
            <p:cNvSpPr>
              <a:spLocks noChangeShapeType="1"/>
            </p:cNvSpPr>
            <p:nvPr/>
          </p:nvSpPr>
          <p:spPr bwMode="auto">
            <a:xfrm rot="10800000">
              <a:off x="3453" y="1941"/>
              <a:ext cx="122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0" name="Line 39"/>
            <p:cNvSpPr>
              <a:spLocks noChangeShapeType="1"/>
            </p:cNvSpPr>
            <p:nvPr/>
          </p:nvSpPr>
          <p:spPr bwMode="auto">
            <a:xfrm rot="10800000">
              <a:off x="2963" y="1941"/>
              <a:ext cx="1718"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1" name="Line 40"/>
            <p:cNvSpPr>
              <a:spLocks noChangeShapeType="1"/>
            </p:cNvSpPr>
            <p:nvPr/>
          </p:nvSpPr>
          <p:spPr bwMode="auto">
            <a:xfrm rot="10800000" flipH="1">
              <a:off x="4189" y="1941"/>
              <a:ext cx="73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2" name="Line 41"/>
            <p:cNvSpPr>
              <a:spLocks noChangeShapeType="1"/>
            </p:cNvSpPr>
            <p:nvPr/>
          </p:nvSpPr>
          <p:spPr bwMode="auto">
            <a:xfrm rot="10800000" flipH="1">
              <a:off x="4189"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3" name="Line 42"/>
            <p:cNvSpPr>
              <a:spLocks noChangeShapeType="1"/>
            </p:cNvSpPr>
            <p:nvPr/>
          </p:nvSpPr>
          <p:spPr bwMode="auto">
            <a:xfrm rot="10800000">
              <a:off x="3944"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4" name="Line 43"/>
            <p:cNvSpPr>
              <a:spLocks noChangeShapeType="1"/>
            </p:cNvSpPr>
            <p:nvPr/>
          </p:nvSpPr>
          <p:spPr bwMode="auto">
            <a:xfrm rot="10800000">
              <a:off x="3453" y="1941"/>
              <a:ext cx="73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5" name="Line 44"/>
            <p:cNvSpPr>
              <a:spLocks noChangeShapeType="1"/>
            </p:cNvSpPr>
            <p:nvPr/>
          </p:nvSpPr>
          <p:spPr bwMode="auto">
            <a:xfrm rot="10800000">
              <a:off x="2963" y="1941"/>
              <a:ext cx="122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6" name="Line 45"/>
            <p:cNvSpPr>
              <a:spLocks noChangeShapeType="1"/>
            </p:cNvSpPr>
            <p:nvPr/>
          </p:nvSpPr>
          <p:spPr bwMode="auto">
            <a:xfrm rot="10800000" flipH="1">
              <a:off x="3699" y="1941"/>
              <a:ext cx="122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7" name="Line 46"/>
            <p:cNvSpPr>
              <a:spLocks noChangeShapeType="1"/>
            </p:cNvSpPr>
            <p:nvPr/>
          </p:nvSpPr>
          <p:spPr bwMode="auto">
            <a:xfrm rot="10800000" flipH="1">
              <a:off x="3699" y="1941"/>
              <a:ext cx="73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8" name="Line 47"/>
            <p:cNvSpPr>
              <a:spLocks noChangeShapeType="1"/>
            </p:cNvSpPr>
            <p:nvPr/>
          </p:nvSpPr>
          <p:spPr bwMode="auto">
            <a:xfrm rot="10800000" flipH="1">
              <a:off x="3699"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9" name="Line 48"/>
            <p:cNvSpPr>
              <a:spLocks noChangeShapeType="1"/>
            </p:cNvSpPr>
            <p:nvPr/>
          </p:nvSpPr>
          <p:spPr bwMode="auto">
            <a:xfrm rot="10800000">
              <a:off x="3453" y="1941"/>
              <a:ext cx="24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0" name="Line 49"/>
            <p:cNvSpPr>
              <a:spLocks noChangeShapeType="1"/>
            </p:cNvSpPr>
            <p:nvPr/>
          </p:nvSpPr>
          <p:spPr bwMode="auto">
            <a:xfrm rot="10800000">
              <a:off x="2963" y="1941"/>
              <a:ext cx="73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1" name="Line 50"/>
            <p:cNvSpPr>
              <a:spLocks noChangeShapeType="1"/>
            </p:cNvSpPr>
            <p:nvPr/>
          </p:nvSpPr>
          <p:spPr bwMode="auto">
            <a:xfrm rot="10800000" flipH="1">
              <a:off x="3208" y="1941"/>
              <a:ext cx="1718"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2" name="Line 51"/>
            <p:cNvSpPr>
              <a:spLocks noChangeShapeType="1"/>
            </p:cNvSpPr>
            <p:nvPr/>
          </p:nvSpPr>
          <p:spPr bwMode="auto">
            <a:xfrm rot="10800000" flipH="1">
              <a:off x="3208" y="1941"/>
              <a:ext cx="122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3" name="Line 52"/>
            <p:cNvSpPr>
              <a:spLocks noChangeShapeType="1"/>
            </p:cNvSpPr>
            <p:nvPr/>
          </p:nvSpPr>
          <p:spPr bwMode="auto">
            <a:xfrm rot="10800000" flipH="1">
              <a:off x="3208" y="1941"/>
              <a:ext cx="73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4" name="Line 53"/>
            <p:cNvSpPr>
              <a:spLocks noChangeShapeType="1"/>
            </p:cNvSpPr>
            <p:nvPr/>
          </p:nvSpPr>
          <p:spPr bwMode="auto">
            <a:xfrm rot="10800000" flipH="1">
              <a:off x="3208" y="1941"/>
              <a:ext cx="24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5" name="Line 54"/>
            <p:cNvSpPr>
              <a:spLocks noChangeShapeType="1"/>
            </p:cNvSpPr>
            <p:nvPr/>
          </p:nvSpPr>
          <p:spPr bwMode="auto">
            <a:xfrm rot="10800000">
              <a:off x="2962"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6" name="Text Box 55"/>
            <p:cNvSpPr txBox="1">
              <a:spLocks noChangeArrowheads="1"/>
            </p:cNvSpPr>
            <p:nvPr/>
          </p:nvSpPr>
          <p:spPr bwMode="auto">
            <a:xfrm rot="10800000" flipV="1">
              <a:off x="4378" y="3721"/>
              <a:ext cx="814"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Enemy</a:t>
              </a:r>
            </a:p>
          </p:txBody>
        </p:sp>
        <p:sp>
          <p:nvSpPr>
            <p:cNvPr id="9277" name="Text Box 56"/>
            <p:cNvSpPr txBox="1">
              <a:spLocks noChangeArrowheads="1"/>
            </p:cNvSpPr>
            <p:nvPr/>
          </p:nvSpPr>
          <p:spPr bwMode="auto">
            <a:xfrm rot="10800000" flipV="1">
              <a:off x="3879" y="3543"/>
              <a:ext cx="638"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Sound</a:t>
              </a:r>
            </a:p>
          </p:txBody>
        </p:sp>
        <p:sp>
          <p:nvSpPr>
            <p:cNvPr id="9278" name="Text Box 57"/>
            <p:cNvSpPr txBox="1">
              <a:spLocks noChangeArrowheads="1"/>
            </p:cNvSpPr>
            <p:nvPr/>
          </p:nvSpPr>
          <p:spPr bwMode="auto">
            <a:xfrm rot="10800000" flipV="1">
              <a:off x="3389" y="3729"/>
              <a:ext cx="555"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Dead</a:t>
              </a:r>
            </a:p>
          </p:txBody>
        </p:sp>
        <p:sp>
          <p:nvSpPr>
            <p:cNvPr id="9279" name="Text Box 58"/>
            <p:cNvSpPr txBox="1">
              <a:spLocks noChangeArrowheads="1"/>
            </p:cNvSpPr>
            <p:nvPr/>
          </p:nvSpPr>
          <p:spPr bwMode="auto">
            <a:xfrm rot="10800000" flipV="1">
              <a:off x="2584" y="3547"/>
              <a:ext cx="98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Low Health</a:t>
              </a:r>
            </a:p>
          </p:txBody>
        </p:sp>
        <p:sp>
          <p:nvSpPr>
            <p:cNvPr id="9280" name="Line 59"/>
            <p:cNvSpPr>
              <a:spLocks noChangeShapeType="1"/>
            </p:cNvSpPr>
            <p:nvPr/>
          </p:nvSpPr>
          <p:spPr bwMode="auto">
            <a:xfrm rot="10800000">
              <a:off x="4681" y="3442"/>
              <a:ext cx="0" cy="319"/>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1" name="Line 60"/>
            <p:cNvSpPr>
              <a:spLocks noChangeShapeType="1"/>
            </p:cNvSpPr>
            <p:nvPr/>
          </p:nvSpPr>
          <p:spPr bwMode="auto">
            <a:xfrm rot="10800000">
              <a:off x="4190" y="3442"/>
              <a:ext cx="0" cy="136"/>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2" name="Line 61"/>
            <p:cNvSpPr>
              <a:spLocks noChangeShapeType="1"/>
            </p:cNvSpPr>
            <p:nvPr/>
          </p:nvSpPr>
          <p:spPr bwMode="auto">
            <a:xfrm rot="10800000">
              <a:off x="3700" y="3442"/>
              <a:ext cx="0" cy="319"/>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3" name="Line 62"/>
            <p:cNvSpPr>
              <a:spLocks noChangeShapeType="1"/>
            </p:cNvSpPr>
            <p:nvPr/>
          </p:nvSpPr>
          <p:spPr bwMode="auto">
            <a:xfrm rot="10800000">
              <a:off x="3208" y="3442"/>
              <a:ext cx="0" cy="136"/>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4" name="Text Box 63"/>
            <p:cNvSpPr txBox="1">
              <a:spLocks noChangeArrowheads="1"/>
            </p:cNvSpPr>
            <p:nvPr/>
          </p:nvSpPr>
          <p:spPr bwMode="auto">
            <a:xfrm rot="10800000" flipV="1">
              <a:off x="3578" y="1358"/>
              <a:ext cx="7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Wander</a:t>
              </a:r>
            </a:p>
          </p:txBody>
        </p:sp>
        <p:sp>
          <p:nvSpPr>
            <p:cNvPr id="9285" name="Text Box 64"/>
            <p:cNvSpPr txBox="1">
              <a:spLocks noChangeArrowheads="1"/>
            </p:cNvSpPr>
            <p:nvPr/>
          </p:nvSpPr>
          <p:spPr bwMode="auto">
            <a:xfrm rot="10800000" flipV="1">
              <a:off x="3142" y="1118"/>
              <a:ext cx="673"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Chase</a:t>
              </a:r>
            </a:p>
          </p:txBody>
        </p:sp>
        <p:sp>
          <p:nvSpPr>
            <p:cNvPr id="9286" name="Text Box 65"/>
            <p:cNvSpPr txBox="1">
              <a:spLocks noChangeArrowheads="1"/>
            </p:cNvSpPr>
            <p:nvPr/>
          </p:nvSpPr>
          <p:spPr bwMode="auto">
            <a:xfrm rot="10800000" flipV="1">
              <a:off x="2641" y="1296"/>
              <a:ext cx="676"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Spawn</a:t>
              </a:r>
            </a:p>
          </p:txBody>
        </p:sp>
        <p:sp>
          <p:nvSpPr>
            <p:cNvPr id="9287" name="Line 66"/>
            <p:cNvSpPr>
              <a:spLocks noChangeShapeType="1"/>
            </p:cNvSpPr>
            <p:nvPr/>
          </p:nvSpPr>
          <p:spPr bwMode="auto">
            <a:xfrm rot="10800000">
              <a:off x="4926" y="1577"/>
              <a:ext cx="0" cy="182"/>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8" name="Line 67"/>
            <p:cNvSpPr>
              <a:spLocks noChangeShapeType="1"/>
            </p:cNvSpPr>
            <p:nvPr/>
          </p:nvSpPr>
          <p:spPr bwMode="auto">
            <a:xfrm rot="10800000">
              <a:off x="4435" y="1351"/>
              <a:ext cx="0" cy="409"/>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9" name="Line 68"/>
            <p:cNvSpPr>
              <a:spLocks noChangeShapeType="1"/>
            </p:cNvSpPr>
            <p:nvPr/>
          </p:nvSpPr>
          <p:spPr bwMode="auto">
            <a:xfrm rot="10800000">
              <a:off x="3945" y="1577"/>
              <a:ext cx="0" cy="182"/>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90" name="Line 69"/>
            <p:cNvSpPr>
              <a:spLocks noChangeShapeType="1"/>
            </p:cNvSpPr>
            <p:nvPr/>
          </p:nvSpPr>
          <p:spPr bwMode="auto">
            <a:xfrm rot="10800000">
              <a:off x="3454" y="1351"/>
              <a:ext cx="0" cy="409"/>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91" name="Line 70"/>
            <p:cNvSpPr>
              <a:spLocks noChangeShapeType="1"/>
            </p:cNvSpPr>
            <p:nvPr/>
          </p:nvSpPr>
          <p:spPr bwMode="auto">
            <a:xfrm rot="10800000">
              <a:off x="2963" y="1532"/>
              <a:ext cx="0" cy="227"/>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99399" name="Picture 71" descr="Quake4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0"/>
            <a:ext cx="3505200" cy="487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9399"/>
                                        </p:tgtEl>
                                        <p:attrNameLst>
                                          <p:attrName>style.visibility</p:attrName>
                                        </p:attrNameLst>
                                      </p:cBhvr>
                                      <p:to>
                                        <p:strVal val="visible"/>
                                      </p:to>
                                    </p:set>
                                    <p:animEffect transition="in" filter="fade">
                                      <p:cBhvr>
                                        <p:cTn id="7" dur="1000"/>
                                        <p:tgtEl>
                                          <p:spTgt spid="99399"/>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99400"/>
                                        </p:tgtEl>
                                        <p:attrNameLst>
                                          <p:attrName>style.visibility</p:attrName>
                                        </p:attrNameLst>
                                      </p:cBhvr>
                                      <p:to>
                                        <p:strVal val="visible"/>
                                      </p:to>
                                    </p:set>
                                    <p:animEffect transition="in" filter="fade">
                                      <p:cBhvr>
                                        <p:cTn id="11" dur="1000"/>
                                        <p:tgtEl>
                                          <p:spTgt spid="994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99331"/>
                                        </p:tgtEl>
                                        <p:attrNameLst>
                                          <p:attrName>style.visibility</p:attrName>
                                        </p:attrNameLst>
                                      </p:cBhvr>
                                      <p:to>
                                        <p:strVal val="visible"/>
                                      </p:to>
                                    </p:set>
                                    <p:animEffect transition="in" filter="fade">
                                      <p:cBhvr>
                                        <p:cTn id="16" dur="1000"/>
                                        <p:tgtEl>
                                          <p:spTgt spid="99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ALVINN</a:t>
            </a:r>
            <a:endParaRPr lang="en-US" dirty="0"/>
          </a:p>
        </p:txBody>
      </p:sp>
      <p:sp>
        <p:nvSpPr>
          <p:cNvPr id="4" name="Footer Placeholder 3"/>
          <p:cNvSpPr>
            <a:spLocks noGrp="1"/>
          </p:cNvSpPr>
          <p:nvPr>
            <p:ph type="ftr" sz="quarter" idx="10"/>
          </p:nvPr>
        </p:nvSpPr>
        <p:spPr/>
        <p:txBody>
          <a:bodyPr/>
          <a:lstStyle/>
          <a:p>
            <a:pPr>
              <a:defRPr/>
            </a:pPr>
            <a:r>
              <a:rPr lang="en-US" smtClean="0"/>
              <a:t>Kecerdasan Buatan - Intro</a:t>
            </a:r>
            <a:endParaRPr lang="en-US"/>
          </a:p>
        </p:txBody>
      </p:sp>
      <p:sp>
        <p:nvSpPr>
          <p:cNvPr id="5" name="Slide Number Placeholder 4"/>
          <p:cNvSpPr>
            <a:spLocks noGrp="1"/>
          </p:cNvSpPr>
          <p:nvPr>
            <p:ph type="sldNum" sz="quarter" idx="11"/>
          </p:nvPr>
        </p:nvSpPr>
        <p:spPr/>
        <p:txBody>
          <a:bodyPr/>
          <a:lstStyle/>
          <a:p>
            <a:pPr>
              <a:defRPr/>
            </a:pPr>
            <a:fld id="{3C323C75-FF3B-40D6-9DC8-D7F18C0B7D01}" type="slidenum">
              <a:rPr lang="en-US" smtClean="0"/>
              <a:pPr>
                <a:defRPr/>
              </a:pPr>
              <a:t>8</a:t>
            </a:fld>
            <a:endParaRPr lang="en-US"/>
          </a:p>
        </p:txBody>
      </p:sp>
      <p:sp>
        <p:nvSpPr>
          <p:cNvPr id="6" name="Date Placeholder 5"/>
          <p:cNvSpPr>
            <a:spLocks noGrp="1"/>
          </p:cNvSpPr>
          <p:nvPr>
            <p:ph type="dt" sz="half" idx="12"/>
          </p:nvPr>
        </p:nvSpPr>
        <p:spPr/>
        <p:txBody>
          <a:bodyPr/>
          <a:lstStyle/>
          <a:p>
            <a:pPr>
              <a:defRPr/>
            </a:pPr>
            <a:fld id="{99B2060B-7B04-4EDE-8D96-02C572FC7EB8}" type="datetime1">
              <a:rPr lang="en-US" smtClean="0"/>
              <a:pPr>
                <a:defRPr/>
              </a:pPr>
              <a:t>2/17/2014</a:t>
            </a:fld>
            <a:endParaRPr lang="en-US"/>
          </a:p>
        </p:txBody>
      </p:sp>
      <p:pic>
        <p:nvPicPr>
          <p:cNvPr id="7" name="Picture 2" descr="nl5_outside_color"/>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3242192" y="3810000"/>
            <a:ext cx="5587288"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4" descr="nl5-interior-front-color"/>
          <p:cNvPicPr>
            <a:picLocks noChangeAspect="1" noChangeArrowheads="1"/>
          </p:cNvPicPr>
          <p:nvPr/>
        </p:nvPicPr>
        <p:blipFill>
          <a:blip r:embed="rId5">
            <a:lum bright="-10000" contrast="20000"/>
            <a:extLst>
              <a:ext uri="{28A0092B-C50C-407E-A947-70E740481C1C}">
                <a14:useLocalDpi xmlns:a14="http://schemas.microsoft.com/office/drawing/2010/main" val="0"/>
              </a:ext>
            </a:extLst>
          </a:blip>
          <a:srcRect/>
          <a:stretch>
            <a:fillRect/>
          </a:stretch>
        </p:blipFill>
        <p:spPr bwMode="auto">
          <a:xfrm>
            <a:off x="152400" y="1600200"/>
            <a:ext cx="3988082" cy="2972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9" name="Object 8">
            <a:hlinkClick r:id="" action="ppaction://ole?verb=0"/>
          </p:cNvPr>
          <p:cNvGraphicFramePr>
            <a:graphicFrameLocks noChangeAspect="1"/>
          </p:cNvGraphicFramePr>
          <p:nvPr>
            <p:extLst>
              <p:ext uri="{D42A27DB-BD31-4B8C-83A1-F6EECF244321}">
                <p14:modId xmlns:p14="http://schemas.microsoft.com/office/powerpoint/2010/main" val="4087706676"/>
              </p:ext>
            </p:extLst>
          </p:nvPr>
        </p:nvGraphicFramePr>
        <p:xfrm>
          <a:off x="4648199" y="668410"/>
          <a:ext cx="2845297" cy="2608189"/>
        </p:xfrm>
        <a:graphic>
          <a:graphicData uri="http://schemas.openxmlformats.org/presentationml/2006/ole">
            <mc:AlternateContent xmlns:mc="http://schemas.openxmlformats.org/markup-compatibility/2006">
              <mc:Choice xmlns:v="urn:schemas-microsoft-com:vml" Requires="v">
                <p:oleObj spid="_x0000_s62472" name="Media Clip" r:id="rId6" imgW="3657143" imgH="2991268" progId="Package">
                  <p:embed/>
                </p:oleObj>
              </mc:Choice>
              <mc:Fallback>
                <p:oleObj name="Media Clip" r:id="rId6" imgW="3657143" imgH="2991268" progId="Package">
                  <p:embed/>
                  <p:pic>
                    <p:nvPicPr>
                      <p:cNvPr id="0" name="Object 5"/>
                      <p:cNvPicPr>
                        <a:picLocks noChangeAspect="1" noChangeArrowheads="1"/>
                      </p:cNvPicPr>
                      <p:nvPr/>
                    </p:nvPicPr>
                    <p:blipFill>
                      <a:blip r:embed="rId7">
                        <a:lum bright="-10000" contrast="20000"/>
                        <a:extLst>
                          <a:ext uri="{28A0092B-C50C-407E-A947-70E740481C1C}">
                            <a14:useLocalDpi xmlns:a14="http://schemas.microsoft.com/office/drawing/2010/main" val="0"/>
                          </a:ext>
                        </a:extLst>
                      </a:blip>
                      <a:srcRect/>
                      <a:stretch>
                        <a:fillRect/>
                      </a:stretch>
                    </p:blipFill>
                    <p:spPr bwMode="auto">
                      <a:xfrm>
                        <a:off x="4648199" y="668410"/>
                        <a:ext cx="2845297" cy="260818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7156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Appliances Control</a:t>
            </a:r>
          </a:p>
        </p:txBody>
      </p:sp>
      <p:sp>
        <p:nvSpPr>
          <p:cNvPr id="4" name="Footer Placeholder 3"/>
          <p:cNvSpPr>
            <a:spLocks noGrp="1"/>
          </p:cNvSpPr>
          <p:nvPr>
            <p:ph type="ftr" sz="quarter" idx="10"/>
          </p:nvPr>
        </p:nvSpPr>
        <p:spPr/>
        <p:txBody>
          <a:bodyPr/>
          <a:lstStyle/>
          <a:p>
            <a:pPr>
              <a:defRPr/>
            </a:pPr>
            <a:r>
              <a:rPr lang="en-US" smtClean="0"/>
              <a:t>Kecerdasan Buatan - Intro</a:t>
            </a:r>
            <a:endParaRPr lang="en-US"/>
          </a:p>
        </p:txBody>
      </p:sp>
      <p:sp>
        <p:nvSpPr>
          <p:cNvPr id="5" name="Slide Number Placeholder 4"/>
          <p:cNvSpPr>
            <a:spLocks noGrp="1"/>
          </p:cNvSpPr>
          <p:nvPr>
            <p:ph type="sldNum" sz="quarter" idx="11"/>
          </p:nvPr>
        </p:nvSpPr>
        <p:spPr/>
        <p:txBody>
          <a:bodyPr/>
          <a:lstStyle/>
          <a:p>
            <a:pPr>
              <a:defRPr/>
            </a:pPr>
            <a:fld id="{3C323C75-FF3B-40D6-9DC8-D7F18C0B7D01}" type="slidenum">
              <a:rPr lang="en-US" smtClean="0"/>
              <a:pPr>
                <a:defRPr/>
              </a:pPr>
              <a:t>9</a:t>
            </a:fld>
            <a:endParaRPr lang="en-US"/>
          </a:p>
        </p:txBody>
      </p:sp>
      <p:sp>
        <p:nvSpPr>
          <p:cNvPr id="6" name="Date Placeholder 5"/>
          <p:cNvSpPr>
            <a:spLocks noGrp="1"/>
          </p:cNvSpPr>
          <p:nvPr>
            <p:ph type="dt" sz="half" idx="12"/>
          </p:nvPr>
        </p:nvSpPr>
        <p:spPr/>
        <p:txBody>
          <a:bodyPr/>
          <a:lstStyle/>
          <a:p>
            <a:pPr>
              <a:defRPr/>
            </a:pPr>
            <a:fld id="{99B2060B-7B04-4EDE-8D96-02C572FC7EB8}" type="datetime1">
              <a:rPr lang="en-US" smtClean="0"/>
              <a:pPr>
                <a:defRPr/>
              </a:pPr>
              <a:t>2/17/2014</a:t>
            </a:fld>
            <a:endParaRPr lang="en-US"/>
          </a:p>
        </p:txBody>
      </p:sp>
      <p:pic>
        <p:nvPicPr>
          <p:cNvPr id="7" name="Picture 2" descr="J:\Camp Prodi 2013\GAmbar2\9606988_1.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8599" y="1752600"/>
            <a:ext cx="4348163" cy="3840298"/>
          </a:xfrm>
          <a:prstGeom prst="rect">
            <a:avLst/>
          </a:prstGeom>
          <a:noFill/>
          <a:ln>
            <a:solidFill>
              <a:schemeClr val="bg2">
                <a:lumMod val="25000"/>
              </a:schemeClr>
            </a:solidFill>
          </a:ln>
          <a:extLst>
            <a:ext uri="{909E8E84-426E-40DD-AFC4-6F175D3DCCD1}">
              <a14:hiddenFill xmlns:a14="http://schemas.microsoft.com/office/drawing/2010/main">
                <a:solidFill>
                  <a:srgbClr val="FFFFFF"/>
                </a:solidFill>
              </a14:hiddenFill>
            </a:ext>
          </a:extLst>
        </p:spPr>
      </p:pic>
      <p:pic>
        <p:nvPicPr>
          <p:cNvPr id="63490" name="Picture 2" descr="D:\Dari Laptop Lama\GAmbar2\103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5121" y="1447800"/>
            <a:ext cx="4114079" cy="27427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descr="camera"/>
          <p:cNvPicPr preferRelativeResize="0">
            <a:picLocks noChangeAspect="1" noChangeArrowheads="1"/>
          </p:cNvPicPr>
          <p:nvPr/>
        </p:nvPicPr>
        <p:blipFill>
          <a:blip r:embed="rId6">
            <a:clrChange>
              <a:clrFrom>
                <a:srgbClr val="FFFFFF"/>
              </a:clrFrom>
              <a:clrTo>
                <a:srgbClr val="FFFFFF">
                  <a:alpha val="0"/>
                </a:srgbClr>
              </a:clrTo>
            </a:clrChange>
            <a:lum contrast="20000"/>
            <a:extLst>
              <a:ext uri="{28A0092B-C50C-407E-A947-70E740481C1C}">
                <a14:useLocalDpi xmlns:a14="http://schemas.microsoft.com/office/drawing/2010/main" val="0"/>
              </a:ext>
            </a:extLst>
          </a:blip>
          <a:srcRect/>
          <a:stretch>
            <a:fillRect/>
          </a:stretch>
        </p:blipFill>
        <p:spPr bwMode="auto">
          <a:xfrm>
            <a:off x="6624037" y="-212380"/>
            <a:ext cx="1752960" cy="175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J:\Camp Prodi 2013\GAmbar2\moma_augmented_realit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1833" y="3886200"/>
            <a:ext cx="4090167" cy="2465786"/>
          </a:xfrm>
          <a:prstGeom prst="rect">
            <a:avLst/>
          </a:prstGeom>
          <a:noFill/>
          <a:ln w="19050">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3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3490"/>
                                        </p:tgtEl>
                                        <p:attrNameLst>
                                          <p:attrName>style.visibility</p:attrName>
                                        </p:attrNameLst>
                                      </p:cBhvr>
                                      <p:to>
                                        <p:strVal val="visible"/>
                                      </p:to>
                                    </p:set>
                                    <p:anim calcmode="lin" valueType="num">
                                      <p:cBhvr>
                                        <p:cTn id="12" dur="500" fill="hold"/>
                                        <p:tgtEl>
                                          <p:spTgt spid="63490"/>
                                        </p:tgtEl>
                                        <p:attrNameLst>
                                          <p:attrName>ppt_w</p:attrName>
                                        </p:attrNameLst>
                                      </p:cBhvr>
                                      <p:tavLst>
                                        <p:tav tm="0">
                                          <p:val>
                                            <p:fltVal val="0"/>
                                          </p:val>
                                        </p:tav>
                                        <p:tav tm="100000">
                                          <p:val>
                                            <p:strVal val="#ppt_w"/>
                                          </p:val>
                                        </p:tav>
                                      </p:tavLst>
                                    </p:anim>
                                    <p:anim calcmode="lin" valueType="num">
                                      <p:cBhvr>
                                        <p:cTn id="13" dur="500" fill="hold"/>
                                        <p:tgtEl>
                                          <p:spTgt spid="63490"/>
                                        </p:tgtEl>
                                        <p:attrNameLst>
                                          <p:attrName>ppt_h</p:attrName>
                                        </p:attrNameLst>
                                      </p:cBhvr>
                                      <p:tavLst>
                                        <p:tav tm="0">
                                          <p:val>
                                            <p:fltVal val="0"/>
                                          </p:val>
                                        </p:tav>
                                        <p:tav tm="100000">
                                          <p:val>
                                            <p:strVal val="#ppt_h"/>
                                          </p:val>
                                        </p:tav>
                                      </p:tavLst>
                                    </p:anim>
                                    <p:animEffect transition="in" filter="fade">
                                      <p:cBhvr>
                                        <p:cTn id="14" dur="500"/>
                                        <p:tgtEl>
                                          <p:spTgt spid="63490"/>
                                        </p:tgtEl>
                                      </p:cBhvr>
                                    </p:animEffect>
                                  </p:childTnLst>
                                </p:cTn>
                              </p:par>
                            </p:childTnLst>
                          </p:cTn>
                        </p:par>
                        <p:par>
                          <p:cTn id="15" fill="hold">
                            <p:stCondLst>
                              <p:cond delay="1000"/>
                            </p:stCondLst>
                            <p:childTnLst>
                              <p:par>
                                <p:cTn id="16" presetID="2" presetClass="entr" presetSubtype="3"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14" presetClass="entr" presetSubtype="5"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vertic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1119</TotalTime>
  <Words>1588</Words>
  <Application>Microsoft Office PowerPoint</Application>
  <PresentationFormat>On-screen Show (4:3)</PresentationFormat>
  <Paragraphs>360</Paragraphs>
  <Slides>35</Slides>
  <Notes>34</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Pixel</vt:lpstr>
      <vt:lpstr>Media Clip</vt:lpstr>
      <vt:lpstr>Artificial Intelligence (Kecerdasan Buatan)</vt:lpstr>
      <vt:lpstr>Why study AI?</vt:lpstr>
      <vt:lpstr>Robot</vt:lpstr>
      <vt:lpstr>AIBO</vt:lpstr>
      <vt:lpstr>Natural Language Processing</vt:lpstr>
      <vt:lpstr>Game Playing</vt:lpstr>
      <vt:lpstr>Game Playing</vt:lpstr>
      <vt:lpstr>ALVINN</vt:lpstr>
      <vt:lpstr>Appliances Control</vt:lpstr>
      <vt:lpstr>OPTIMASI PENJADWALAN PENGIRIMAN BETON READY-MIX (Genetic Algorithm)</vt:lpstr>
      <vt:lpstr>PENGENALAN JENIS MOBIL MENGGUNAKAN KOMBINASI GABOR FILTER DAN JARINGAN SARAF TIRUAN BACK-PROPAGATION</vt:lpstr>
      <vt:lpstr>Cluster Analysis untuk Memprediksi Talenta Pemain Basket (Jaringan Saraf Tiruan Self Organizing Map)</vt:lpstr>
      <vt:lpstr>Aplikasi Pencari Lokasi Dan Informasi Ruangan (E-Kiosk) menggunakan A*</vt:lpstr>
      <vt:lpstr>Solar Storm Classification</vt:lpstr>
      <vt:lpstr>Segmentasi dengan Watershed</vt:lpstr>
      <vt:lpstr>PowerPoint Presentation</vt:lpstr>
      <vt:lpstr>PowerPoint Presentation</vt:lpstr>
      <vt:lpstr>Solar Storm Classification</vt:lpstr>
      <vt:lpstr>What is AI?</vt:lpstr>
      <vt:lpstr>Rational vs Human </vt:lpstr>
      <vt:lpstr>Thinking / acting rationally</vt:lpstr>
      <vt:lpstr>Acting Humanly: The Turing Test</vt:lpstr>
      <vt:lpstr>What would a computer need to pass the Turing test?</vt:lpstr>
      <vt:lpstr>What tasks require AI?</vt:lpstr>
      <vt:lpstr>AI Task Domain</vt:lpstr>
      <vt:lpstr>How to achieve AI?</vt:lpstr>
      <vt:lpstr>History of AI: 1952- 1969</vt:lpstr>
      <vt:lpstr>History of AI: 1966 - 1973</vt:lpstr>
      <vt:lpstr>History of AI: 1969 - 1979</vt:lpstr>
      <vt:lpstr>History of AI: 1980 - 1987</vt:lpstr>
      <vt:lpstr>History of AI: 1987 - present</vt:lpstr>
      <vt:lpstr>History of AI: Where are We Now?</vt:lpstr>
      <vt:lpstr>History of AI: Where are We Now?</vt:lpstr>
      <vt:lpstr>AI State of The Art</vt:lpstr>
      <vt:lpstr>Branches of AI</vt:lpstr>
    </vt:vector>
  </TitlesOfParts>
  <Company>Petra Christian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Artificial Intelligence</dc:title>
  <dc:creator>Gregorius S Budhi</dc:creator>
  <cp:lastModifiedBy>Eagle</cp:lastModifiedBy>
  <cp:revision>90</cp:revision>
  <cp:lastPrinted>1999-10-01T01:17:42Z</cp:lastPrinted>
  <dcterms:created xsi:type="dcterms:W3CDTF">2000-08-30T03:22:35Z</dcterms:created>
  <dcterms:modified xsi:type="dcterms:W3CDTF">2014-02-17T02:01:25Z</dcterms:modified>
</cp:coreProperties>
</file>